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5D30EF-182F-4865-83A2-17DFF5E71E1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920058B-38AE-4C8C-9203-AD5E60F766BC}">
      <dgm:prSet phldrT="[Text]" custT="1"/>
      <dgm:spPr/>
      <dgm:t>
        <a:bodyPr/>
        <a:lstStyle/>
        <a:p>
          <a:r>
            <a:rPr lang="en-US" sz="1600" dirty="0" smtClean="0"/>
            <a:t>Sizzling  Smarties</a:t>
          </a:r>
          <a:endParaRPr lang="en-US" sz="1600" dirty="0"/>
        </a:p>
      </dgm:t>
    </dgm:pt>
    <dgm:pt modelId="{A5D6069E-90C2-4489-93D9-2145AACD5925}" type="parTrans" cxnId="{B00B95A3-9AE3-4D7E-A0EE-6BBF17905FC0}">
      <dgm:prSet/>
      <dgm:spPr/>
      <dgm:t>
        <a:bodyPr/>
        <a:lstStyle/>
        <a:p>
          <a:endParaRPr lang="en-US"/>
        </a:p>
      </dgm:t>
    </dgm:pt>
    <dgm:pt modelId="{793A7056-DA3A-4485-821F-96F149EC25A6}" type="sibTrans" cxnId="{B00B95A3-9AE3-4D7E-A0EE-6BBF17905FC0}">
      <dgm:prSet/>
      <dgm:spPr/>
      <dgm:t>
        <a:bodyPr/>
        <a:lstStyle/>
        <a:p>
          <a:endParaRPr lang="en-US"/>
        </a:p>
      </dgm:t>
    </dgm:pt>
    <dgm:pt modelId="{5659D512-83B9-4218-8E48-6818C21D252A}">
      <dgm:prSet phldrT="[Text]" custT="1"/>
      <dgm:spPr/>
      <dgm:t>
        <a:bodyPr/>
        <a:lstStyle/>
        <a:p>
          <a:r>
            <a:rPr lang="en-US" sz="2000" dirty="0" smtClean="0"/>
            <a:t>Sparkling Bees</a:t>
          </a:r>
          <a:endParaRPr lang="en-US" sz="2000" dirty="0"/>
        </a:p>
      </dgm:t>
    </dgm:pt>
    <dgm:pt modelId="{5444CB02-9B1B-4325-AE46-E416B672EF6D}" type="parTrans" cxnId="{0C571AAE-AB64-4462-80BB-609B8F2172B1}">
      <dgm:prSet/>
      <dgm:spPr/>
      <dgm:t>
        <a:bodyPr/>
        <a:lstStyle/>
        <a:p>
          <a:endParaRPr lang="en-US"/>
        </a:p>
      </dgm:t>
    </dgm:pt>
    <dgm:pt modelId="{3D29ECA1-B0A6-42BE-A773-F7C518FF15E8}" type="sibTrans" cxnId="{0C571AAE-AB64-4462-80BB-609B8F2172B1}">
      <dgm:prSet/>
      <dgm:spPr/>
      <dgm:t>
        <a:bodyPr/>
        <a:lstStyle/>
        <a:p>
          <a:endParaRPr lang="en-US"/>
        </a:p>
      </dgm:t>
    </dgm:pt>
    <dgm:pt modelId="{C05B4C31-D7F7-46C6-B8C7-625F237B7CC7}">
      <dgm:prSet phldrT="[Text]" custT="1"/>
      <dgm:spPr/>
      <dgm:t>
        <a:bodyPr/>
        <a:lstStyle/>
        <a:p>
          <a:r>
            <a:rPr lang="en-US" sz="2000" dirty="0" smtClean="0"/>
            <a:t>Spicy Spheres</a:t>
          </a:r>
          <a:endParaRPr lang="en-US" sz="2000" dirty="0"/>
        </a:p>
      </dgm:t>
    </dgm:pt>
    <dgm:pt modelId="{0F780F68-2821-4EF9-9C02-9DE70B453670}" type="parTrans" cxnId="{21099CD8-023A-4005-BB3E-E0899674BDBE}">
      <dgm:prSet/>
      <dgm:spPr/>
      <dgm:t>
        <a:bodyPr/>
        <a:lstStyle/>
        <a:p>
          <a:endParaRPr lang="en-US"/>
        </a:p>
      </dgm:t>
    </dgm:pt>
    <dgm:pt modelId="{936E9DB6-04A6-4EDA-99C7-93FB577B5286}" type="sibTrans" cxnId="{21099CD8-023A-4005-BB3E-E0899674BDBE}">
      <dgm:prSet/>
      <dgm:spPr/>
      <dgm:t>
        <a:bodyPr/>
        <a:lstStyle/>
        <a:p>
          <a:endParaRPr lang="en-US"/>
        </a:p>
      </dgm:t>
    </dgm:pt>
    <dgm:pt modelId="{2DA0133E-EF9D-4D8F-A9D9-E3979283E0BF}">
      <dgm:prSet phldrT="[Text]" custT="1"/>
      <dgm:spPr/>
      <dgm:t>
        <a:bodyPr/>
        <a:lstStyle/>
        <a:p>
          <a:r>
            <a:rPr lang="en-US" sz="1600" dirty="0" smtClean="0"/>
            <a:t>Techno Freebies</a:t>
          </a:r>
          <a:endParaRPr lang="en-US" sz="1600" dirty="0"/>
        </a:p>
      </dgm:t>
    </dgm:pt>
    <dgm:pt modelId="{AC12C249-A960-427E-ABA0-7E9BDA0931BF}" type="parTrans" cxnId="{19252A2F-7DC9-4ADD-920A-AB2D578F8EB7}">
      <dgm:prSet/>
      <dgm:spPr/>
      <dgm:t>
        <a:bodyPr/>
        <a:lstStyle/>
        <a:p>
          <a:endParaRPr lang="en-US"/>
        </a:p>
      </dgm:t>
    </dgm:pt>
    <dgm:pt modelId="{E1A9813F-42C6-44C1-9D15-F8A15860477B}" type="sibTrans" cxnId="{19252A2F-7DC9-4ADD-920A-AB2D578F8EB7}">
      <dgm:prSet/>
      <dgm:spPr/>
      <dgm:t>
        <a:bodyPr/>
        <a:lstStyle/>
        <a:p>
          <a:endParaRPr lang="en-US"/>
        </a:p>
      </dgm:t>
    </dgm:pt>
    <dgm:pt modelId="{034AEFB0-16FE-419B-9DE0-771D30C4FFE1}">
      <dgm:prSet phldrT="[Text]" custT="1"/>
      <dgm:spPr/>
      <dgm:t>
        <a:bodyPr/>
        <a:lstStyle/>
        <a:p>
          <a:r>
            <a:rPr lang="en-US" sz="2000" dirty="0" smtClean="0"/>
            <a:t>Digital Smiley</a:t>
          </a:r>
        </a:p>
        <a:p>
          <a:r>
            <a:rPr lang="en-US" sz="2000" dirty="0" smtClean="0"/>
            <a:t>( Supervisor)</a:t>
          </a:r>
          <a:endParaRPr lang="en-US" sz="2000" dirty="0"/>
        </a:p>
      </dgm:t>
    </dgm:pt>
    <dgm:pt modelId="{D3969E46-912D-425C-AD98-7291036BDB3A}" type="parTrans" cxnId="{790E64A6-6175-48B4-905D-4FD08F2849ED}">
      <dgm:prSet/>
      <dgm:spPr/>
      <dgm:t>
        <a:bodyPr/>
        <a:lstStyle/>
        <a:p>
          <a:endParaRPr lang="en-US"/>
        </a:p>
      </dgm:t>
    </dgm:pt>
    <dgm:pt modelId="{3FCD4E0A-DB20-4842-8207-15A62DA1E1B5}" type="sibTrans" cxnId="{790E64A6-6175-48B4-905D-4FD08F2849ED}">
      <dgm:prSet/>
      <dgm:spPr/>
      <dgm:t>
        <a:bodyPr/>
        <a:lstStyle/>
        <a:p>
          <a:endParaRPr lang="en-US"/>
        </a:p>
      </dgm:t>
    </dgm:pt>
    <dgm:pt modelId="{A61981D9-720D-4EDB-A6EE-103C5B0F9857}" type="pres">
      <dgm:prSet presAssocID="{865D30EF-182F-4865-83A2-17DFF5E71E13}" presName="diagram" presStyleCnt="0">
        <dgm:presLayoutVars>
          <dgm:dir/>
          <dgm:resizeHandles val="exact"/>
        </dgm:presLayoutVars>
      </dgm:prSet>
      <dgm:spPr/>
    </dgm:pt>
    <dgm:pt modelId="{8A4DAEE6-9572-4ADA-A637-08811520F738}" type="pres">
      <dgm:prSet presAssocID="{5920058B-38AE-4C8C-9203-AD5E60F766BC}" presName="node" presStyleLbl="node1" presStyleIdx="0" presStyleCnt="5">
        <dgm:presLayoutVars>
          <dgm:bulletEnabled val="1"/>
        </dgm:presLayoutVars>
      </dgm:prSet>
      <dgm:spPr/>
      <dgm:t>
        <a:bodyPr/>
        <a:lstStyle/>
        <a:p>
          <a:endParaRPr lang="en-US"/>
        </a:p>
      </dgm:t>
    </dgm:pt>
    <dgm:pt modelId="{8E55AEDB-7EBC-43CE-829A-1544ED972609}" type="pres">
      <dgm:prSet presAssocID="{793A7056-DA3A-4485-821F-96F149EC25A6}" presName="sibTrans" presStyleCnt="0"/>
      <dgm:spPr/>
    </dgm:pt>
    <dgm:pt modelId="{BE4E0B9E-4E33-4048-B053-B51D4555A2A9}" type="pres">
      <dgm:prSet presAssocID="{5659D512-83B9-4218-8E48-6818C21D252A}" presName="node" presStyleLbl="node1" presStyleIdx="1" presStyleCnt="5">
        <dgm:presLayoutVars>
          <dgm:bulletEnabled val="1"/>
        </dgm:presLayoutVars>
      </dgm:prSet>
      <dgm:spPr/>
      <dgm:t>
        <a:bodyPr/>
        <a:lstStyle/>
        <a:p>
          <a:endParaRPr lang="en-US"/>
        </a:p>
      </dgm:t>
    </dgm:pt>
    <dgm:pt modelId="{2472FB3D-DFCC-44FD-9626-DC005805E8A8}" type="pres">
      <dgm:prSet presAssocID="{3D29ECA1-B0A6-42BE-A773-F7C518FF15E8}" presName="sibTrans" presStyleCnt="0"/>
      <dgm:spPr/>
    </dgm:pt>
    <dgm:pt modelId="{0DD02C3E-1230-4C50-9856-6FBC8EBF6160}" type="pres">
      <dgm:prSet presAssocID="{C05B4C31-D7F7-46C6-B8C7-625F237B7CC7}" presName="node" presStyleLbl="node1" presStyleIdx="2" presStyleCnt="5">
        <dgm:presLayoutVars>
          <dgm:bulletEnabled val="1"/>
        </dgm:presLayoutVars>
      </dgm:prSet>
      <dgm:spPr/>
      <dgm:t>
        <a:bodyPr/>
        <a:lstStyle/>
        <a:p>
          <a:endParaRPr lang="en-US"/>
        </a:p>
      </dgm:t>
    </dgm:pt>
    <dgm:pt modelId="{11C374FD-2799-4B05-B162-8A703235A6BA}" type="pres">
      <dgm:prSet presAssocID="{936E9DB6-04A6-4EDA-99C7-93FB577B5286}" presName="sibTrans" presStyleCnt="0"/>
      <dgm:spPr/>
    </dgm:pt>
    <dgm:pt modelId="{34378B56-A7EF-47BC-9376-D13837222252}" type="pres">
      <dgm:prSet presAssocID="{2DA0133E-EF9D-4D8F-A9D9-E3979283E0BF}" presName="node" presStyleLbl="node1" presStyleIdx="3" presStyleCnt="5">
        <dgm:presLayoutVars>
          <dgm:bulletEnabled val="1"/>
        </dgm:presLayoutVars>
      </dgm:prSet>
      <dgm:spPr/>
      <dgm:t>
        <a:bodyPr/>
        <a:lstStyle/>
        <a:p>
          <a:endParaRPr lang="en-US"/>
        </a:p>
      </dgm:t>
    </dgm:pt>
    <dgm:pt modelId="{0B622E26-D009-44C3-BD67-36A7B0B3EBBB}" type="pres">
      <dgm:prSet presAssocID="{E1A9813F-42C6-44C1-9D15-F8A15860477B}" presName="sibTrans" presStyleCnt="0"/>
      <dgm:spPr/>
    </dgm:pt>
    <dgm:pt modelId="{7D3A762D-6C13-42C0-A21E-C3415E05120F}" type="pres">
      <dgm:prSet presAssocID="{034AEFB0-16FE-419B-9DE0-771D30C4FFE1}" presName="node" presStyleLbl="node1" presStyleIdx="4" presStyleCnt="5">
        <dgm:presLayoutVars>
          <dgm:bulletEnabled val="1"/>
        </dgm:presLayoutVars>
      </dgm:prSet>
      <dgm:spPr/>
    </dgm:pt>
  </dgm:ptLst>
  <dgm:cxnLst>
    <dgm:cxn modelId="{21099CD8-023A-4005-BB3E-E0899674BDBE}" srcId="{865D30EF-182F-4865-83A2-17DFF5E71E13}" destId="{C05B4C31-D7F7-46C6-B8C7-625F237B7CC7}" srcOrd="2" destOrd="0" parTransId="{0F780F68-2821-4EF9-9C02-9DE70B453670}" sibTransId="{936E9DB6-04A6-4EDA-99C7-93FB577B5286}"/>
    <dgm:cxn modelId="{0C571AAE-AB64-4462-80BB-609B8F2172B1}" srcId="{865D30EF-182F-4865-83A2-17DFF5E71E13}" destId="{5659D512-83B9-4218-8E48-6818C21D252A}" srcOrd="1" destOrd="0" parTransId="{5444CB02-9B1B-4325-AE46-E416B672EF6D}" sibTransId="{3D29ECA1-B0A6-42BE-A773-F7C518FF15E8}"/>
    <dgm:cxn modelId="{2DE8D9BE-99AF-4D27-9FCB-FDDCAA812DA5}" type="presOf" srcId="{2DA0133E-EF9D-4D8F-A9D9-E3979283E0BF}" destId="{34378B56-A7EF-47BC-9376-D13837222252}" srcOrd="0" destOrd="0" presId="urn:microsoft.com/office/officeart/2005/8/layout/default"/>
    <dgm:cxn modelId="{0E4C7416-337F-443A-96B0-A84BA67328EA}" type="presOf" srcId="{034AEFB0-16FE-419B-9DE0-771D30C4FFE1}" destId="{7D3A762D-6C13-42C0-A21E-C3415E05120F}" srcOrd="0" destOrd="0" presId="urn:microsoft.com/office/officeart/2005/8/layout/default"/>
    <dgm:cxn modelId="{19252A2F-7DC9-4ADD-920A-AB2D578F8EB7}" srcId="{865D30EF-182F-4865-83A2-17DFF5E71E13}" destId="{2DA0133E-EF9D-4D8F-A9D9-E3979283E0BF}" srcOrd="3" destOrd="0" parTransId="{AC12C249-A960-427E-ABA0-7E9BDA0931BF}" sibTransId="{E1A9813F-42C6-44C1-9D15-F8A15860477B}"/>
    <dgm:cxn modelId="{DDF6AF43-AD0A-445D-81E3-D335A99AC68D}" type="presOf" srcId="{5920058B-38AE-4C8C-9203-AD5E60F766BC}" destId="{8A4DAEE6-9572-4ADA-A637-08811520F738}" srcOrd="0" destOrd="0" presId="urn:microsoft.com/office/officeart/2005/8/layout/default"/>
    <dgm:cxn modelId="{B00B95A3-9AE3-4D7E-A0EE-6BBF17905FC0}" srcId="{865D30EF-182F-4865-83A2-17DFF5E71E13}" destId="{5920058B-38AE-4C8C-9203-AD5E60F766BC}" srcOrd="0" destOrd="0" parTransId="{A5D6069E-90C2-4489-93D9-2145AACD5925}" sibTransId="{793A7056-DA3A-4485-821F-96F149EC25A6}"/>
    <dgm:cxn modelId="{BFB5F2E7-71FD-48B3-B4CB-8EB1EDF18ED2}" type="presOf" srcId="{5659D512-83B9-4218-8E48-6818C21D252A}" destId="{BE4E0B9E-4E33-4048-B053-B51D4555A2A9}" srcOrd="0" destOrd="0" presId="urn:microsoft.com/office/officeart/2005/8/layout/default"/>
    <dgm:cxn modelId="{790E64A6-6175-48B4-905D-4FD08F2849ED}" srcId="{865D30EF-182F-4865-83A2-17DFF5E71E13}" destId="{034AEFB0-16FE-419B-9DE0-771D30C4FFE1}" srcOrd="4" destOrd="0" parTransId="{D3969E46-912D-425C-AD98-7291036BDB3A}" sibTransId="{3FCD4E0A-DB20-4842-8207-15A62DA1E1B5}"/>
    <dgm:cxn modelId="{1F2933F9-DFBB-413E-B4A7-6779E2ED30D7}" type="presOf" srcId="{C05B4C31-D7F7-46C6-B8C7-625F237B7CC7}" destId="{0DD02C3E-1230-4C50-9856-6FBC8EBF6160}" srcOrd="0" destOrd="0" presId="urn:microsoft.com/office/officeart/2005/8/layout/default"/>
    <dgm:cxn modelId="{550AB6DB-04BE-404D-93B9-17C144E66744}" type="presOf" srcId="{865D30EF-182F-4865-83A2-17DFF5E71E13}" destId="{A61981D9-720D-4EDB-A6EE-103C5B0F9857}" srcOrd="0" destOrd="0" presId="urn:microsoft.com/office/officeart/2005/8/layout/default"/>
    <dgm:cxn modelId="{05637203-4AE2-41A1-829E-621D31D8BD14}" type="presParOf" srcId="{A61981D9-720D-4EDB-A6EE-103C5B0F9857}" destId="{8A4DAEE6-9572-4ADA-A637-08811520F738}" srcOrd="0" destOrd="0" presId="urn:microsoft.com/office/officeart/2005/8/layout/default"/>
    <dgm:cxn modelId="{6B93305A-7C34-446F-98BD-35FEB58B050D}" type="presParOf" srcId="{A61981D9-720D-4EDB-A6EE-103C5B0F9857}" destId="{8E55AEDB-7EBC-43CE-829A-1544ED972609}" srcOrd="1" destOrd="0" presId="urn:microsoft.com/office/officeart/2005/8/layout/default"/>
    <dgm:cxn modelId="{8F2747B0-93D4-4B70-996C-843EE0A3C057}" type="presParOf" srcId="{A61981D9-720D-4EDB-A6EE-103C5B0F9857}" destId="{BE4E0B9E-4E33-4048-B053-B51D4555A2A9}" srcOrd="2" destOrd="0" presId="urn:microsoft.com/office/officeart/2005/8/layout/default"/>
    <dgm:cxn modelId="{3A482B2B-0F64-4F0C-9167-F0C57B23F2D4}" type="presParOf" srcId="{A61981D9-720D-4EDB-A6EE-103C5B0F9857}" destId="{2472FB3D-DFCC-44FD-9626-DC005805E8A8}" srcOrd="3" destOrd="0" presId="urn:microsoft.com/office/officeart/2005/8/layout/default"/>
    <dgm:cxn modelId="{4535CC7D-66AD-4A61-B05A-36222B033303}" type="presParOf" srcId="{A61981D9-720D-4EDB-A6EE-103C5B0F9857}" destId="{0DD02C3E-1230-4C50-9856-6FBC8EBF6160}" srcOrd="4" destOrd="0" presId="urn:microsoft.com/office/officeart/2005/8/layout/default"/>
    <dgm:cxn modelId="{3EA3FA58-0C85-4CB2-87B8-1DC8799038DA}" type="presParOf" srcId="{A61981D9-720D-4EDB-A6EE-103C5B0F9857}" destId="{11C374FD-2799-4B05-B162-8A703235A6BA}" srcOrd="5" destOrd="0" presId="urn:microsoft.com/office/officeart/2005/8/layout/default"/>
    <dgm:cxn modelId="{40FEF8CB-AD25-492B-9C43-573E04A30A5D}" type="presParOf" srcId="{A61981D9-720D-4EDB-A6EE-103C5B0F9857}" destId="{34378B56-A7EF-47BC-9376-D13837222252}" srcOrd="6" destOrd="0" presId="urn:microsoft.com/office/officeart/2005/8/layout/default"/>
    <dgm:cxn modelId="{CFEF3020-DA02-4CC2-AD1B-BC0EB7B7BCD9}" type="presParOf" srcId="{A61981D9-720D-4EDB-A6EE-103C5B0F9857}" destId="{0B622E26-D009-44C3-BD67-36A7B0B3EBBB}" srcOrd="7" destOrd="0" presId="urn:microsoft.com/office/officeart/2005/8/layout/default"/>
    <dgm:cxn modelId="{8C2D8134-218F-4B4B-B828-B24ACF6E957D}" type="presParOf" srcId="{A61981D9-720D-4EDB-A6EE-103C5B0F9857}" destId="{7D3A762D-6C13-42C0-A21E-C3415E05120F}" srcOrd="8"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1AAD73DC-B77A-434D-A1D8-9AC2C6E05B1F}" type="doc">
      <dgm:prSet loTypeId="urn:microsoft.com/office/officeart/2005/8/layout/venn1" loCatId="relationship" qsTypeId="urn:microsoft.com/office/officeart/2005/8/quickstyle/simple1" qsCatId="simple" csTypeId="urn:microsoft.com/office/officeart/2005/8/colors/accent1_2" csCatId="accent1" phldr="1"/>
      <dgm:spPr/>
    </dgm:pt>
    <dgm:pt modelId="{09ED9344-0EBF-4572-8FDF-8E935FA43B08}">
      <dgm:prSet phldrT="[Text]" custT="1"/>
      <dgm:spPr/>
      <dgm:t>
        <a:bodyPr/>
        <a:lstStyle/>
        <a:p>
          <a:r>
            <a:rPr lang="en-US" sz="1400" dirty="0" smtClean="0"/>
            <a:t>To stimulate the group an energizing game was conducted in the beginning and in-between</a:t>
          </a:r>
          <a:endParaRPr lang="en-US" sz="1400" dirty="0"/>
        </a:p>
      </dgm:t>
    </dgm:pt>
    <dgm:pt modelId="{6CDE6417-72C6-409C-90D9-7486CBA5D008}" type="parTrans" cxnId="{32169460-CA82-45BD-B6E1-FED503F1BFBB}">
      <dgm:prSet/>
      <dgm:spPr/>
      <dgm:t>
        <a:bodyPr/>
        <a:lstStyle/>
        <a:p>
          <a:endParaRPr lang="en-US"/>
        </a:p>
      </dgm:t>
    </dgm:pt>
    <dgm:pt modelId="{86B41189-64D2-4C80-816D-77A4584E1F6A}" type="sibTrans" cxnId="{32169460-CA82-45BD-B6E1-FED503F1BFBB}">
      <dgm:prSet/>
      <dgm:spPr/>
      <dgm:t>
        <a:bodyPr/>
        <a:lstStyle/>
        <a:p>
          <a:endParaRPr lang="en-US"/>
        </a:p>
      </dgm:t>
    </dgm:pt>
    <dgm:pt modelId="{12F43869-22FE-4642-BE95-64B41FFFA68F}">
      <dgm:prSet phldrT="[Text]" custT="1"/>
      <dgm:spPr/>
      <dgm:t>
        <a:bodyPr/>
        <a:lstStyle/>
        <a:p>
          <a:r>
            <a:rPr lang="en-US" sz="1400" dirty="0" smtClean="0"/>
            <a:t>Each group had to explain a lesson plan based on the 12 principles of brophy</a:t>
          </a:r>
          <a:endParaRPr lang="en-US" sz="1400" dirty="0"/>
        </a:p>
      </dgm:t>
    </dgm:pt>
    <dgm:pt modelId="{F2379900-6FBA-4FE5-A2F9-312B3446F186}" type="parTrans" cxnId="{0AF519A7-93D6-4230-92A4-D9273003CAB5}">
      <dgm:prSet/>
      <dgm:spPr/>
      <dgm:t>
        <a:bodyPr/>
        <a:lstStyle/>
        <a:p>
          <a:endParaRPr lang="en-US"/>
        </a:p>
      </dgm:t>
    </dgm:pt>
    <dgm:pt modelId="{22F6B9C3-4131-4537-9765-82DE5D4B5213}" type="sibTrans" cxnId="{0AF519A7-93D6-4230-92A4-D9273003CAB5}">
      <dgm:prSet/>
      <dgm:spPr/>
      <dgm:t>
        <a:bodyPr/>
        <a:lstStyle/>
        <a:p>
          <a:endParaRPr lang="en-US"/>
        </a:p>
      </dgm:t>
    </dgm:pt>
    <dgm:pt modelId="{B03180F6-1EE3-49CD-838B-3EB0A8291ECB}">
      <dgm:prSet phldrT="[Text]" custT="1"/>
      <dgm:spPr/>
      <dgm:t>
        <a:bodyPr/>
        <a:lstStyle/>
        <a:p>
          <a:r>
            <a:rPr lang="en-US" sz="1400" dirty="0" smtClean="0"/>
            <a:t>Each</a:t>
          </a:r>
          <a:r>
            <a:rPr lang="en-US" sz="1400" baseline="0" dirty="0" smtClean="0"/>
            <a:t> group was asked to use a metaphor to explain the concept of the lesson taught to students.</a:t>
          </a:r>
          <a:endParaRPr lang="en-US" sz="1400" dirty="0"/>
        </a:p>
      </dgm:t>
    </dgm:pt>
    <dgm:pt modelId="{9AD546A2-C215-4784-A9BC-E492A4A81E96}" type="parTrans" cxnId="{ADDE3553-A49C-4CF6-A4A0-C006B51122D5}">
      <dgm:prSet/>
      <dgm:spPr/>
      <dgm:t>
        <a:bodyPr/>
        <a:lstStyle/>
        <a:p>
          <a:endParaRPr lang="en-US"/>
        </a:p>
      </dgm:t>
    </dgm:pt>
    <dgm:pt modelId="{71B4D4B7-A355-4A63-8CCC-6F4961C04A61}" type="sibTrans" cxnId="{ADDE3553-A49C-4CF6-A4A0-C006B51122D5}">
      <dgm:prSet/>
      <dgm:spPr/>
      <dgm:t>
        <a:bodyPr/>
        <a:lstStyle/>
        <a:p>
          <a:endParaRPr lang="en-US"/>
        </a:p>
      </dgm:t>
    </dgm:pt>
    <dgm:pt modelId="{60653123-E203-474D-9C88-CD6AB02FAFD3}" type="pres">
      <dgm:prSet presAssocID="{1AAD73DC-B77A-434D-A1D8-9AC2C6E05B1F}" presName="compositeShape" presStyleCnt="0">
        <dgm:presLayoutVars>
          <dgm:chMax val="7"/>
          <dgm:dir/>
          <dgm:resizeHandles val="exact"/>
        </dgm:presLayoutVars>
      </dgm:prSet>
      <dgm:spPr/>
    </dgm:pt>
    <dgm:pt modelId="{C5746E74-D390-46FB-B9E8-C6B2264F859A}" type="pres">
      <dgm:prSet presAssocID="{09ED9344-0EBF-4572-8FDF-8E935FA43B08}" presName="circ1" presStyleLbl="vennNode1" presStyleIdx="0" presStyleCnt="3"/>
      <dgm:spPr/>
      <dgm:t>
        <a:bodyPr/>
        <a:lstStyle/>
        <a:p>
          <a:endParaRPr lang="en-US"/>
        </a:p>
      </dgm:t>
    </dgm:pt>
    <dgm:pt modelId="{9B3F3103-7F5B-433C-9037-407CFF51FDF1}" type="pres">
      <dgm:prSet presAssocID="{09ED9344-0EBF-4572-8FDF-8E935FA43B08}" presName="circ1Tx" presStyleLbl="revTx" presStyleIdx="0" presStyleCnt="0">
        <dgm:presLayoutVars>
          <dgm:chMax val="0"/>
          <dgm:chPref val="0"/>
          <dgm:bulletEnabled val="1"/>
        </dgm:presLayoutVars>
      </dgm:prSet>
      <dgm:spPr/>
      <dgm:t>
        <a:bodyPr/>
        <a:lstStyle/>
        <a:p>
          <a:endParaRPr lang="en-US"/>
        </a:p>
      </dgm:t>
    </dgm:pt>
    <dgm:pt modelId="{B0A7CF21-39EF-4AD4-BFA9-65DC38A5600A}" type="pres">
      <dgm:prSet presAssocID="{12F43869-22FE-4642-BE95-64B41FFFA68F}" presName="circ2" presStyleLbl="vennNode1" presStyleIdx="1" presStyleCnt="3"/>
      <dgm:spPr/>
      <dgm:t>
        <a:bodyPr/>
        <a:lstStyle/>
        <a:p>
          <a:endParaRPr lang="en-US"/>
        </a:p>
      </dgm:t>
    </dgm:pt>
    <dgm:pt modelId="{91B4A11F-E94F-4F0D-94D2-EE3EED0F4ABF}" type="pres">
      <dgm:prSet presAssocID="{12F43869-22FE-4642-BE95-64B41FFFA68F}" presName="circ2Tx" presStyleLbl="revTx" presStyleIdx="0" presStyleCnt="0">
        <dgm:presLayoutVars>
          <dgm:chMax val="0"/>
          <dgm:chPref val="0"/>
          <dgm:bulletEnabled val="1"/>
        </dgm:presLayoutVars>
      </dgm:prSet>
      <dgm:spPr/>
      <dgm:t>
        <a:bodyPr/>
        <a:lstStyle/>
        <a:p>
          <a:endParaRPr lang="en-US"/>
        </a:p>
      </dgm:t>
    </dgm:pt>
    <dgm:pt modelId="{832BBAB1-74D1-41F4-A8B9-06C808AEDD71}" type="pres">
      <dgm:prSet presAssocID="{B03180F6-1EE3-49CD-838B-3EB0A8291ECB}" presName="circ3" presStyleLbl="vennNode1" presStyleIdx="2" presStyleCnt="3"/>
      <dgm:spPr/>
      <dgm:t>
        <a:bodyPr/>
        <a:lstStyle/>
        <a:p>
          <a:endParaRPr lang="en-US"/>
        </a:p>
      </dgm:t>
    </dgm:pt>
    <dgm:pt modelId="{06B76D9C-4700-40C0-9504-308528FB8157}" type="pres">
      <dgm:prSet presAssocID="{B03180F6-1EE3-49CD-838B-3EB0A8291ECB}" presName="circ3Tx" presStyleLbl="revTx" presStyleIdx="0" presStyleCnt="0">
        <dgm:presLayoutVars>
          <dgm:chMax val="0"/>
          <dgm:chPref val="0"/>
          <dgm:bulletEnabled val="1"/>
        </dgm:presLayoutVars>
      </dgm:prSet>
      <dgm:spPr/>
      <dgm:t>
        <a:bodyPr/>
        <a:lstStyle/>
        <a:p>
          <a:endParaRPr lang="en-US"/>
        </a:p>
      </dgm:t>
    </dgm:pt>
  </dgm:ptLst>
  <dgm:cxnLst>
    <dgm:cxn modelId="{4D880E25-F133-461F-8D88-B69CBE94D7B1}" type="presOf" srcId="{09ED9344-0EBF-4572-8FDF-8E935FA43B08}" destId="{9B3F3103-7F5B-433C-9037-407CFF51FDF1}" srcOrd="1" destOrd="0" presId="urn:microsoft.com/office/officeart/2005/8/layout/venn1"/>
    <dgm:cxn modelId="{37EA17CE-EAA6-43A5-B011-F12670847716}" type="presOf" srcId="{B03180F6-1EE3-49CD-838B-3EB0A8291ECB}" destId="{832BBAB1-74D1-41F4-A8B9-06C808AEDD71}" srcOrd="0" destOrd="0" presId="urn:microsoft.com/office/officeart/2005/8/layout/venn1"/>
    <dgm:cxn modelId="{0AF519A7-93D6-4230-92A4-D9273003CAB5}" srcId="{1AAD73DC-B77A-434D-A1D8-9AC2C6E05B1F}" destId="{12F43869-22FE-4642-BE95-64B41FFFA68F}" srcOrd="1" destOrd="0" parTransId="{F2379900-6FBA-4FE5-A2F9-312B3446F186}" sibTransId="{22F6B9C3-4131-4537-9765-82DE5D4B5213}"/>
    <dgm:cxn modelId="{25455ACF-AD30-4DBB-8702-836D4834863B}" type="presOf" srcId="{B03180F6-1EE3-49CD-838B-3EB0A8291ECB}" destId="{06B76D9C-4700-40C0-9504-308528FB8157}" srcOrd="1" destOrd="0" presId="urn:microsoft.com/office/officeart/2005/8/layout/venn1"/>
    <dgm:cxn modelId="{B18D82ED-18B5-42F7-BC6A-3B9280560413}" type="presOf" srcId="{12F43869-22FE-4642-BE95-64B41FFFA68F}" destId="{91B4A11F-E94F-4F0D-94D2-EE3EED0F4ABF}" srcOrd="1" destOrd="0" presId="urn:microsoft.com/office/officeart/2005/8/layout/venn1"/>
    <dgm:cxn modelId="{ADDE3553-A49C-4CF6-A4A0-C006B51122D5}" srcId="{1AAD73DC-B77A-434D-A1D8-9AC2C6E05B1F}" destId="{B03180F6-1EE3-49CD-838B-3EB0A8291ECB}" srcOrd="2" destOrd="0" parTransId="{9AD546A2-C215-4784-A9BC-E492A4A81E96}" sibTransId="{71B4D4B7-A355-4A63-8CCC-6F4961C04A61}"/>
    <dgm:cxn modelId="{425C69EF-3E3A-4EDB-9D91-D990F614F1AF}" type="presOf" srcId="{09ED9344-0EBF-4572-8FDF-8E935FA43B08}" destId="{C5746E74-D390-46FB-B9E8-C6B2264F859A}" srcOrd="0" destOrd="0" presId="urn:microsoft.com/office/officeart/2005/8/layout/venn1"/>
    <dgm:cxn modelId="{6AB94AA5-0200-4AD7-9DC6-7D63A9398D05}" type="presOf" srcId="{12F43869-22FE-4642-BE95-64B41FFFA68F}" destId="{B0A7CF21-39EF-4AD4-BFA9-65DC38A5600A}" srcOrd="0" destOrd="0" presId="urn:microsoft.com/office/officeart/2005/8/layout/venn1"/>
    <dgm:cxn modelId="{7D7F5B93-0634-45CA-9584-6407661A6939}" type="presOf" srcId="{1AAD73DC-B77A-434D-A1D8-9AC2C6E05B1F}" destId="{60653123-E203-474D-9C88-CD6AB02FAFD3}" srcOrd="0" destOrd="0" presId="urn:microsoft.com/office/officeart/2005/8/layout/venn1"/>
    <dgm:cxn modelId="{32169460-CA82-45BD-B6E1-FED503F1BFBB}" srcId="{1AAD73DC-B77A-434D-A1D8-9AC2C6E05B1F}" destId="{09ED9344-0EBF-4572-8FDF-8E935FA43B08}" srcOrd="0" destOrd="0" parTransId="{6CDE6417-72C6-409C-90D9-7486CBA5D008}" sibTransId="{86B41189-64D2-4C80-816D-77A4584E1F6A}"/>
    <dgm:cxn modelId="{FC1066AA-7E53-4EA9-8B71-2092A37637A6}" type="presParOf" srcId="{60653123-E203-474D-9C88-CD6AB02FAFD3}" destId="{C5746E74-D390-46FB-B9E8-C6B2264F859A}" srcOrd="0" destOrd="0" presId="urn:microsoft.com/office/officeart/2005/8/layout/venn1"/>
    <dgm:cxn modelId="{D23A9572-3279-4CDD-907A-07E6E3F98C88}" type="presParOf" srcId="{60653123-E203-474D-9C88-CD6AB02FAFD3}" destId="{9B3F3103-7F5B-433C-9037-407CFF51FDF1}" srcOrd="1" destOrd="0" presId="urn:microsoft.com/office/officeart/2005/8/layout/venn1"/>
    <dgm:cxn modelId="{958B4718-9E49-4EC4-B2A4-9E737B3CACE6}" type="presParOf" srcId="{60653123-E203-474D-9C88-CD6AB02FAFD3}" destId="{B0A7CF21-39EF-4AD4-BFA9-65DC38A5600A}" srcOrd="2" destOrd="0" presId="urn:microsoft.com/office/officeart/2005/8/layout/venn1"/>
    <dgm:cxn modelId="{8C9056D6-FEC3-4438-8D90-AC6D749C435A}" type="presParOf" srcId="{60653123-E203-474D-9C88-CD6AB02FAFD3}" destId="{91B4A11F-E94F-4F0D-94D2-EE3EED0F4ABF}" srcOrd="3" destOrd="0" presId="urn:microsoft.com/office/officeart/2005/8/layout/venn1"/>
    <dgm:cxn modelId="{1E4A577F-9B8B-4A9C-BB96-977EDB237E94}" type="presParOf" srcId="{60653123-E203-474D-9C88-CD6AB02FAFD3}" destId="{832BBAB1-74D1-41F4-A8B9-06C808AEDD71}" srcOrd="4" destOrd="0" presId="urn:microsoft.com/office/officeart/2005/8/layout/venn1"/>
    <dgm:cxn modelId="{DC8591B9-67C9-458A-837D-4B9CBD4EF986}" type="presParOf" srcId="{60653123-E203-474D-9C88-CD6AB02FAFD3}" destId="{06B76D9C-4700-40C0-9504-308528FB8157}" srcOrd="5"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530562-8745-45AC-9079-1AC5B644247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931CF7-648A-4994-A0C0-EF9F2918E804}" type="datetimeFigureOut">
              <a:rPr lang="en-US" smtClean="0"/>
              <a:pPr/>
              <a:t>4/1/2010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C530562-8745-45AC-9079-1AC5B644247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931CF7-648A-4994-A0C0-EF9F2918E804}" type="datetimeFigureOut">
              <a:rPr lang="en-US" smtClean="0"/>
              <a:pPr/>
              <a:t>4/1/2010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530562-8745-45AC-9079-1AC5B644247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TEACHING</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JERE BROPHY</a:t>
            </a:r>
            <a:endParaRPr lang="en-US" dirty="0"/>
          </a:p>
        </p:txBody>
      </p:sp>
    </p:spTree>
  </p:cSld>
  <p:clrMapOvr>
    <a:masterClrMapping/>
  </p:clrMapOvr>
  <p:transition>
    <p:dissolve/>
    <p:sndAc>
      <p:stSnd>
        <p:snd r:embed="rId2" name="breez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Scaffolding student s’ task engagement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Learning tasks suggests that activities and assignments should be varied interesting to motivate student engagement, sufficiently new or challenging to constitute meaningful learning experiences. .</a:t>
            </a:r>
          </a:p>
          <a:p>
            <a:r>
              <a:rPr lang="en-US" dirty="0" smtClean="0"/>
              <a:t>Principle of teaching within the students' zone of proximal development implies that students’ need explanation.</a:t>
            </a:r>
          </a:p>
          <a:p>
            <a:r>
              <a:rPr lang="en-US" dirty="0" smtClean="0"/>
              <a:t>Preparing students for an activity in advance, providing  guidance and feedback during the activity and leading the class in post –activity reflection is very important.</a:t>
            </a:r>
          </a:p>
          <a:p>
            <a:r>
              <a:rPr lang="en-US" dirty="0" smtClean="0"/>
              <a:t>Assignments will not have their full  effects unless they are followed by reflection and debriefing activities.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9.STRATEGY TEACHING</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Comprehensive instruction that includes  attention to proportional knowledge ( how to do it)and conditional knowledge ( when and why to do it).</a:t>
            </a:r>
          </a:p>
          <a:p>
            <a:r>
              <a:rPr lang="en-US" sz="2400" dirty="0" smtClean="0"/>
              <a:t>Students develop effective learning and problem –solving strategies through modeling and explicit instructions from their teachers.</a:t>
            </a:r>
          </a:p>
          <a:p>
            <a:r>
              <a:rPr lang="en-US" sz="2400" dirty="0" smtClean="0"/>
              <a:t>When providing feedback to students work on assignments and when leading subsequent reflective activities ,teachers can ask questions or make comments  that help students to monitor and reflect on their learning. </a:t>
            </a: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10.Co-operative Learning </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often benefit from working in groups in pairs or small groups to construct understandings or help one another master skills.</a:t>
            </a:r>
          </a:p>
          <a:p>
            <a:r>
              <a:rPr lang="en-US" dirty="0" smtClean="0"/>
              <a:t>Students are likely to show improved achievement outcomes when they engage to certain forms of co-operative learning .</a:t>
            </a:r>
          </a:p>
          <a:p>
            <a:r>
              <a:rPr lang="en-US" dirty="0" smtClean="0"/>
              <a:t>Students should receive whatever instruction and scaffolding they need to prepare them for productive engagement in co-operative </a:t>
            </a:r>
            <a:r>
              <a:rPr lang="en-US" smtClean="0"/>
              <a:t>learning activities.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11.Goal –oriented learning</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Teacher uses variety of formal and informal assessment methods to monitor progress.</a:t>
            </a:r>
          </a:p>
          <a:p>
            <a:r>
              <a:rPr lang="en-US" sz="1800" dirty="0" smtClean="0"/>
              <a:t>Good assessments includes data from many sources, besides paper and pencil tests, and addresses the full range of goals or intended outcomes.</a:t>
            </a:r>
          </a:p>
          <a:p>
            <a:r>
              <a:rPr lang="en-US" sz="1800" dirty="0" smtClean="0"/>
              <a:t>Every day lessons and activities and sources of data other t</a:t>
            </a:r>
            <a:r>
              <a:rPr lang="en-US" sz="2000" dirty="0" smtClean="0"/>
              <a:t>han tests can be augmented with performance evaluation such as </a:t>
            </a:r>
            <a:r>
              <a:rPr lang="en-US" sz="2000" dirty="0" err="1" smtClean="0"/>
              <a:t>laborotory</a:t>
            </a:r>
            <a:r>
              <a:rPr lang="en-US" sz="2000" dirty="0" smtClean="0"/>
              <a:t> tasks and observation checlists,portfolios of student papers or projects and essays or other assignments that call for high order thinking and application.</a:t>
            </a:r>
          </a:p>
          <a:p>
            <a:r>
              <a:rPr lang="en-US" sz="2000" dirty="0" smtClean="0"/>
              <a:t>Assessment should be treated  as an ongoing and integral part of each instructional unit. </a:t>
            </a:r>
          </a:p>
          <a:p>
            <a:r>
              <a:rPr lang="en-US" sz="2000" dirty="0" smtClean="0"/>
              <a:t>Results should be scrutinized  to identify learners needs ,</a:t>
            </a:r>
            <a:r>
              <a:rPr lang="en-US" sz="2000" dirty="0" err="1" smtClean="0"/>
              <a:t>misund</a:t>
            </a:r>
            <a:endParaRPr lang="en-US" sz="2000" dirty="0" smtClean="0"/>
          </a:p>
          <a:p>
            <a:r>
              <a:rPr lang="en-US" sz="2000" dirty="0" err="1" smtClean="0"/>
              <a:t>erstanding</a:t>
            </a:r>
            <a:r>
              <a:rPr lang="en-US" sz="2000" dirty="0" smtClean="0"/>
              <a:t> s or misconceptions that may need attention.</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12.Achievement Expectations</a:t>
            </a:r>
            <a:endParaRPr lang="en-US" dirty="0"/>
          </a:p>
        </p:txBody>
      </p:sp>
      <p:sp>
        <p:nvSpPr>
          <p:cNvPr id="3" name="Content Placeholder 2"/>
          <p:cNvSpPr>
            <a:spLocks noGrp="1"/>
          </p:cNvSpPr>
          <p:nvPr>
            <p:ph idx="1"/>
          </p:nvPr>
        </p:nvSpPr>
        <p:spPr/>
        <p:txBody>
          <a:bodyPr>
            <a:normAutofit/>
          </a:bodyPr>
          <a:lstStyle/>
          <a:p>
            <a:r>
              <a:rPr lang="en-US" sz="2000" dirty="0" smtClean="0"/>
              <a:t>Teachers should form and project expectations that are as positive as they can be while still remaining realistic. Such expectations should represent genuine beliefs about what can be achieved and therefore  be taken seriously as goals towards which to work instructions to  students.</a:t>
            </a:r>
          </a:p>
          <a:p>
            <a:r>
              <a:rPr lang="en-US" sz="2000" dirty="0" smtClean="0"/>
              <a:t>Teachers should expect all students to progress sufficiently to enable them to perform satisfactorily at the next level.</a:t>
            </a:r>
          </a:p>
          <a:p>
            <a:r>
              <a:rPr lang="en-US" sz="2000" dirty="0" smtClean="0"/>
              <a:t>Teachers are likely to be most successful when they think in terms  of stretching  students minds by stimulating them and encouraging them to achieve as much as they can ,not in terms of protecting them from failure or embarrassment.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Each principle should be applied in conjunction with others.</a:t>
            </a:r>
          </a:p>
          <a:p>
            <a:r>
              <a:rPr lang="en-US" dirty="0" smtClean="0"/>
              <a:t>Principles are meant to be understood as mutually supportive components of a coherent approach to teaching.</a:t>
            </a:r>
          </a:p>
          <a:p>
            <a:r>
              <a:rPr lang="en-US" dirty="0" smtClean="0"/>
              <a:t>The classroom environment and management systems ,curriculum content and instructional materials, and the learning activities and assessment methods are all aligned as means of helping students attain intended outcome.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Teachers were divided into 4 groups and following names were given to make the class interesting.</a:t>
            </a:r>
            <a:br>
              <a:rPr lang="en-US" sz="2400" dirty="0" smtClean="0"/>
            </a:br>
            <a:r>
              <a:rPr lang="en-US" sz="2400" dirty="0" smtClean="0"/>
              <a:t>Each group had to bring food on one day.  </a:t>
            </a:r>
            <a:endParaRPr lang="en-US" sz="24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conducted</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sz="1800" dirty="0" smtClean="0"/>
              <a:t>DISTINGUISHED PROFESSOR OF TEACHER EDUCATION MICHIGAN STATE UNIVERSITY,FELLOW OF INTERNATIONAL ACADEMY OF EDUCATION.</a:t>
            </a:r>
          </a:p>
          <a:p>
            <a:r>
              <a:rPr lang="en-US" sz="1800" dirty="0" smtClean="0"/>
              <a:t>He is one of the developers of process /product research  which examines relationship between teaching practices and learning  outcomes.</a:t>
            </a:r>
          </a:p>
          <a:p>
            <a:r>
              <a:rPr lang="en-US" sz="1800" dirty="0" smtClean="0"/>
              <a:t>He has contributed to research and scholarship concerning  teacher’s attitudes, beliefs, and expectations ,the inter-personal dynamics of teacher /student interaction: classroom management ,student motivation, the analysis of instructional  materials and learning activities and the teaching of school subjects for understanding ,appreciation and life application</a:t>
            </a:r>
            <a:endParaRPr lang="en-US" dirty="0"/>
          </a:p>
        </p:txBody>
      </p:sp>
      <p:sp>
        <p:nvSpPr>
          <p:cNvPr id="4" name="Cloud Callout 3"/>
          <p:cNvSpPr/>
          <p:nvPr/>
        </p:nvSpPr>
        <p:spPr>
          <a:xfrm>
            <a:off x="152400" y="-381000"/>
            <a:ext cx="3733800" cy="1981200"/>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JERE BROPHY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SUPPORTIVE CLASSROOM CLIMATE</a:t>
            </a:r>
            <a:endParaRPr lang="en-US" dirty="0"/>
          </a:p>
        </p:txBody>
      </p:sp>
      <p:sp>
        <p:nvSpPr>
          <p:cNvPr id="5" name="Content Placeholder 4"/>
          <p:cNvSpPr>
            <a:spLocks noGrp="1"/>
          </p:cNvSpPr>
          <p:nvPr>
            <p:ph idx="1"/>
          </p:nvPr>
        </p:nvSpPr>
        <p:spPr/>
        <p:txBody>
          <a:bodyPr/>
          <a:lstStyle/>
          <a:p>
            <a:r>
              <a:rPr lang="en-US" dirty="0" smtClean="0"/>
              <a:t>Students are expected to manage instructional materials responsibly, participate thoughtfully, support personal, social and academic well-being.</a:t>
            </a:r>
          </a:p>
          <a:p>
            <a:r>
              <a:rPr lang="en-US" dirty="0" smtClean="0"/>
              <a:t>Connecting to prior knowledge ,experiences and home cultures.</a:t>
            </a:r>
          </a:p>
          <a:p>
            <a:r>
              <a:rPr lang="en-US" dirty="0" smtClean="0"/>
              <a:t>Treating mistakes as natural parts of learning process.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Opportunities to learn</a:t>
            </a:r>
            <a:endParaRPr lang="en-US" dirty="0"/>
          </a:p>
        </p:txBody>
      </p:sp>
      <p:sp>
        <p:nvSpPr>
          <p:cNvPr id="3" name="Content Placeholder 2"/>
          <p:cNvSpPr>
            <a:spLocks noGrp="1"/>
          </p:cNvSpPr>
          <p:nvPr>
            <p:ph idx="1"/>
          </p:nvPr>
        </p:nvSpPr>
        <p:spPr/>
        <p:txBody>
          <a:bodyPr>
            <a:normAutofit/>
          </a:bodyPr>
          <a:lstStyle/>
          <a:p>
            <a:r>
              <a:rPr lang="en-US" dirty="0" smtClean="0"/>
              <a:t>Students learn more when most of the available time is allocated to curriculum-related activities and the classroom management systems.</a:t>
            </a:r>
          </a:p>
          <a:p>
            <a:r>
              <a:rPr lang="en-US" dirty="0" smtClean="0"/>
              <a:t>Teachers who approach management as </a:t>
            </a:r>
            <a:r>
              <a:rPr lang="en-US" dirty="0" smtClean="0"/>
              <a:t>a process </a:t>
            </a:r>
            <a:r>
              <a:rPr lang="en-US" dirty="0" smtClean="0"/>
              <a:t>of establishing an effective learning environment are more successful than those who emphasize their role as disciplinarians.</a:t>
            </a:r>
          </a:p>
          <a:p>
            <a:r>
              <a:rPr lang="en-US" dirty="0" smtClean="0"/>
              <a:t>Successful teachers are clear and consistent in articulating their expectations.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 CURRICULUM ALIGNMENT</a:t>
            </a:r>
            <a:endParaRPr lang="en-US" dirty="0"/>
          </a:p>
        </p:txBody>
      </p:sp>
      <p:sp>
        <p:nvSpPr>
          <p:cNvPr id="3" name="Content Placeholder 2"/>
          <p:cNvSpPr>
            <a:spLocks noGrp="1"/>
          </p:cNvSpPr>
          <p:nvPr>
            <p:ph idx="1"/>
          </p:nvPr>
        </p:nvSpPr>
        <p:spPr/>
        <p:txBody>
          <a:bodyPr>
            <a:normAutofit/>
          </a:bodyPr>
          <a:lstStyle/>
          <a:p>
            <a:r>
              <a:rPr lang="en-US" dirty="0" smtClean="0"/>
              <a:t>Teachers plan by concentrating on the content they intend to cover and the steps involved in the activities  their students will carry out.</a:t>
            </a:r>
          </a:p>
          <a:p>
            <a:r>
              <a:rPr lang="en-US" dirty="0" smtClean="0"/>
              <a:t>Planning curriculum and instructions to develop capabilities that students can use in their lives inside and outside school.</a:t>
            </a:r>
          </a:p>
          <a:p>
            <a:r>
              <a:rPr lang="en-US" dirty="0" smtClean="0"/>
              <a:t>Content developed with a goal in mind is likely to be retained as meaningful learning that is internally cohorent,well connected with other meaningful learning activities.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Establishing Learning Orientations</a:t>
            </a:r>
            <a:endParaRPr lang="en-US" dirty="0"/>
          </a:p>
        </p:txBody>
      </p:sp>
      <p:sp>
        <p:nvSpPr>
          <p:cNvPr id="3" name="Content Placeholder 2"/>
          <p:cNvSpPr>
            <a:spLocks noGrp="1"/>
          </p:cNvSpPr>
          <p:nvPr>
            <p:ph idx="1"/>
          </p:nvPr>
        </p:nvSpPr>
        <p:spPr/>
        <p:txBody>
          <a:bodyPr>
            <a:normAutofit/>
          </a:bodyPr>
          <a:lstStyle/>
          <a:p>
            <a:r>
              <a:rPr lang="en-US" dirty="0" smtClean="0"/>
              <a:t>Establishing a learning orientation by beginning lessons and activities with advance organizers or previews.</a:t>
            </a:r>
          </a:p>
          <a:p>
            <a:r>
              <a:rPr lang="en-US" dirty="0" smtClean="0"/>
              <a:t>Good lesson orientations also stimulate students motivation to learn by communicating enthusiasm for learning or helping students.</a:t>
            </a:r>
          </a:p>
          <a:p>
            <a:r>
              <a:rPr lang="en-US" dirty="0" smtClean="0"/>
              <a:t>Help students to learn with a sense of purpose and direction.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5.Coherent Content</a:t>
            </a:r>
            <a:endParaRPr lang="en-US" dirty="0"/>
          </a:p>
        </p:txBody>
      </p:sp>
      <p:sp>
        <p:nvSpPr>
          <p:cNvPr id="3" name="Content Placeholder 2"/>
          <p:cNvSpPr>
            <a:spLocks noGrp="1"/>
          </p:cNvSpPr>
          <p:nvPr>
            <p:ph idx="1"/>
          </p:nvPr>
        </p:nvSpPr>
        <p:spPr/>
        <p:txBody>
          <a:bodyPr/>
          <a:lstStyle/>
          <a:p>
            <a:r>
              <a:rPr lang="en-US" dirty="0" smtClean="0"/>
              <a:t>Network of connected knowledge structured around powerful ideas can be learnt with understanding and retained in forms that makes them accessible and applicable.</a:t>
            </a:r>
          </a:p>
          <a:p>
            <a:r>
              <a:rPr lang="en-US" dirty="0" smtClean="0"/>
              <a:t>Content is most likely to be organized Coherently when it is selected in a principled way guided by ideas about what students should learn from studying the topic.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Thoughtful discourse </a:t>
            </a:r>
            <a:endParaRPr lang="en-US" dirty="0"/>
          </a:p>
        </p:txBody>
      </p:sp>
      <p:sp>
        <p:nvSpPr>
          <p:cNvPr id="3" name="Content Placeholder 2"/>
          <p:cNvSpPr>
            <a:spLocks noGrp="1"/>
          </p:cNvSpPr>
          <p:nvPr>
            <p:ph idx="1"/>
          </p:nvPr>
        </p:nvSpPr>
        <p:spPr/>
        <p:txBody>
          <a:bodyPr/>
          <a:lstStyle/>
          <a:p>
            <a:pPr lvl="1"/>
            <a:r>
              <a:rPr lang="en-US" dirty="0" smtClean="0"/>
              <a:t>Effective teachers structure a great deal of content-based discourse.( use questions to stimulate students to process and reflect on content, think critically about it, and use it in problem solving ,decision making or HOTS.</a:t>
            </a:r>
          </a:p>
          <a:p>
            <a:pPr lvl="1"/>
            <a:r>
              <a:rPr lang="en-US" dirty="0" smtClean="0"/>
              <a:t>Accomplishing most significant instructional goals require open-end questions that calls for students to apply,analyse,synthesize or evaluate what is learning.</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Practice and application activities</a:t>
            </a:r>
            <a:endParaRPr lang="en-US" dirty="0"/>
          </a:p>
        </p:txBody>
      </p:sp>
      <p:sp>
        <p:nvSpPr>
          <p:cNvPr id="3" name="Content Placeholder 2"/>
          <p:cNvSpPr>
            <a:spLocks noGrp="1"/>
          </p:cNvSpPr>
          <p:nvPr>
            <p:ph idx="1"/>
          </p:nvPr>
        </p:nvSpPr>
        <p:spPr/>
        <p:txBody>
          <a:bodyPr>
            <a:normAutofit/>
          </a:bodyPr>
          <a:lstStyle/>
          <a:p>
            <a:r>
              <a:rPr lang="en-US" dirty="0" smtClean="0"/>
              <a:t>Students need sufficient opportunities to practise and apply what they are learning.</a:t>
            </a:r>
          </a:p>
          <a:p>
            <a:r>
              <a:rPr lang="en-US" dirty="0" smtClean="0"/>
              <a:t>Practice is one of the most important yet least appreciated aspects of learning in classrooms. Successful practice involves polishing skills that are at rudimentary levels in order to make them smoother, more efficient and more automatic.</a:t>
            </a:r>
          </a:p>
          <a:p>
            <a:r>
              <a:rPr lang="en-US" dirty="0" smtClean="0"/>
              <a:t>Feed back given should be informative rather than evaluative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263</TotalTime>
  <Words>1107</Words>
  <Application>Microsoft Office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TEACHING</vt:lpstr>
      <vt:lpstr>   </vt:lpstr>
      <vt:lpstr>1. SUPPORTIVE CLASSROOM CLIMATE</vt:lpstr>
      <vt:lpstr>2. Opportunities to learn</vt:lpstr>
      <vt:lpstr>3 . CURRICULUM ALIGNMENT</vt:lpstr>
      <vt:lpstr>4. Establishing Learning Orientations</vt:lpstr>
      <vt:lpstr>5.Coherent Content</vt:lpstr>
      <vt:lpstr>6. Thoughtful discourse </vt:lpstr>
      <vt:lpstr>7. Practice and application activities</vt:lpstr>
      <vt:lpstr>Scaffolding student s’ task engagement</vt:lpstr>
      <vt:lpstr>9.STRATEGY TEACHING</vt:lpstr>
      <vt:lpstr>10.Co-operative Learning </vt:lpstr>
      <vt:lpstr>11.Goal –oriented learning</vt:lpstr>
      <vt:lpstr>12.Achievement Expectations</vt:lpstr>
      <vt:lpstr>CONCLUSION</vt:lpstr>
      <vt:lpstr>Teachers were divided into 4 groups and following names were given to make the class interesting. Each group had to bring food on one day.  </vt:lpstr>
      <vt:lpstr>Activities conducted</vt:lpstr>
    </vt:vector>
  </TitlesOfParts>
  <Company>GEMS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dc:title>
  <dc:creator>sheela</dc:creator>
  <cp:lastModifiedBy>sheela</cp:lastModifiedBy>
  <cp:revision>31</cp:revision>
  <dcterms:created xsi:type="dcterms:W3CDTF">2010-03-18T08:58:45Z</dcterms:created>
  <dcterms:modified xsi:type="dcterms:W3CDTF">2010-04-01T06:01:05Z</dcterms:modified>
</cp:coreProperties>
</file>