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ppt" ContentType="application/vnd.ms-powerpoint"/>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2"/>
  </p:notesMasterIdLst>
  <p:handoutMasterIdLst>
    <p:handoutMasterId r:id="rId23"/>
  </p:handoutMasterIdLst>
  <p:sldIdLst>
    <p:sldId id="256" r:id="rId2"/>
    <p:sldId id="277" r:id="rId3"/>
    <p:sldId id="279" r:id="rId4"/>
    <p:sldId id="280" r:id="rId5"/>
    <p:sldId id="281" r:id="rId6"/>
    <p:sldId id="282" r:id="rId7"/>
    <p:sldId id="265" r:id="rId8"/>
    <p:sldId id="283" r:id="rId9"/>
    <p:sldId id="261" r:id="rId10"/>
    <p:sldId id="263" r:id="rId11"/>
    <p:sldId id="262" r:id="rId12"/>
    <p:sldId id="266" r:id="rId13"/>
    <p:sldId id="285" r:id="rId14"/>
    <p:sldId id="286" r:id="rId15"/>
    <p:sldId id="267" r:id="rId16"/>
    <p:sldId id="268" r:id="rId17"/>
    <p:sldId id="270" r:id="rId18"/>
    <p:sldId id="274" r:id="rId19"/>
    <p:sldId id="276" r:id="rId20"/>
    <p:sldId id="284" r:id="rId21"/>
  </p:sldIdLst>
  <p:sldSz cx="9906000" cy="6858000" type="A4"/>
  <p:notesSz cx="7099300" cy="10234613"/>
  <p:defaultTextStyle>
    <a:defPPr>
      <a:defRPr lang="en-US"/>
    </a:defPPr>
    <a:lvl1pPr algn="l" rtl="0" eaLnBrk="0" fontAlgn="base" hangingPunct="0">
      <a:spcBef>
        <a:spcPct val="20000"/>
      </a:spcBef>
      <a:spcAft>
        <a:spcPct val="0"/>
      </a:spcAft>
      <a:buChar char="•"/>
      <a:defRPr kumimoji="1" sz="3000" kern="1200">
        <a:solidFill>
          <a:schemeClr val="tx1"/>
        </a:solidFill>
        <a:latin typeface="Tahoma" pitchFamily="34" charset="0"/>
        <a:ea typeface="+mn-ea"/>
        <a:cs typeface="+mn-cs"/>
      </a:defRPr>
    </a:lvl1pPr>
    <a:lvl2pPr marL="457200" algn="l" rtl="0" eaLnBrk="0" fontAlgn="base" hangingPunct="0">
      <a:spcBef>
        <a:spcPct val="20000"/>
      </a:spcBef>
      <a:spcAft>
        <a:spcPct val="0"/>
      </a:spcAft>
      <a:buChar char="•"/>
      <a:defRPr kumimoji="1" sz="3000" kern="1200">
        <a:solidFill>
          <a:schemeClr val="tx1"/>
        </a:solidFill>
        <a:latin typeface="Tahoma" pitchFamily="34" charset="0"/>
        <a:ea typeface="+mn-ea"/>
        <a:cs typeface="+mn-cs"/>
      </a:defRPr>
    </a:lvl2pPr>
    <a:lvl3pPr marL="914400" algn="l" rtl="0" eaLnBrk="0" fontAlgn="base" hangingPunct="0">
      <a:spcBef>
        <a:spcPct val="20000"/>
      </a:spcBef>
      <a:spcAft>
        <a:spcPct val="0"/>
      </a:spcAft>
      <a:buChar char="•"/>
      <a:defRPr kumimoji="1" sz="3000" kern="1200">
        <a:solidFill>
          <a:schemeClr val="tx1"/>
        </a:solidFill>
        <a:latin typeface="Tahoma" pitchFamily="34" charset="0"/>
        <a:ea typeface="+mn-ea"/>
        <a:cs typeface="+mn-cs"/>
      </a:defRPr>
    </a:lvl3pPr>
    <a:lvl4pPr marL="1371600" algn="l" rtl="0" eaLnBrk="0" fontAlgn="base" hangingPunct="0">
      <a:spcBef>
        <a:spcPct val="20000"/>
      </a:spcBef>
      <a:spcAft>
        <a:spcPct val="0"/>
      </a:spcAft>
      <a:buChar char="•"/>
      <a:defRPr kumimoji="1" sz="3000" kern="1200">
        <a:solidFill>
          <a:schemeClr val="tx1"/>
        </a:solidFill>
        <a:latin typeface="Tahoma" pitchFamily="34" charset="0"/>
        <a:ea typeface="+mn-ea"/>
        <a:cs typeface="+mn-cs"/>
      </a:defRPr>
    </a:lvl4pPr>
    <a:lvl5pPr marL="1828800" algn="l" rtl="0" eaLnBrk="0" fontAlgn="base" hangingPunct="0">
      <a:spcBef>
        <a:spcPct val="20000"/>
      </a:spcBef>
      <a:spcAft>
        <a:spcPct val="0"/>
      </a:spcAft>
      <a:buChar char="•"/>
      <a:defRPr kumimoji="1" sz="3000" kern="1200">
        <a:solidFill>
          <a:schemeClr val="tx1"/>
        </a:solidFill>
        <a:latin typeface="Tahoma" pitchFamily="34" charset="0"/>
        <a:ea typeface="+mn-ea"/>
        <a:cs typeface="+mn-cs"/>
      </a:defRPr>
    </a:lvl5pPr>
    <a:lvl6pPr marL="2286000" algn="l" defTabSz="914400" rtl="0" eaLnBrk="1" latinLnBrk="0" hangingPunct="1">
      <a:defRPr kumimoji="1" sz="3000" kern="1200">
        <a:solidFill>
          <a:schemeClr val="tx1"/>
        </a:solidFill>
        <a:latin typeface="Tahoma" pitchFamily="34" charset="0"/>
        <a:ea typeface="+mn-ea"/>
        <a:cs typeface="+mn-cs"/>
      </a:defRPr>
    </a:lvl6pPr>
    <a:lvl7pPr marL="2743200" algn="l" defTabSz="914400" rtl="0" eaLnBrk="1" latinLnBrk="0" hangingPunct="1">
      <a:defRPr kumimoji="1" sz="3000" kern="1200">
        <a:solidFill>
          <a:schemeClr val="tx1"/>
        </a:solidFill>
        <a:latin typeface="Tahoma" pitchFamily="34" charset="0"/>
        <a:ea typeface="+mn-ea"/>
        <a:cs typeface="+mn-cs"/>
      </a:defRPr>
    </a:lvl7pPr>
    <a:lvl8pPr marL="3200400" algn="l" defTabSz="914400" rtl="0" eaLnBrk="1" latinLnBrk="0" hangingPunct="1">
      <a:defRPr kumimoji="1" sz="3000" kern="1200">
        <a:solidFill>
          <a:schemeClr val="tx1"/>
        </a:solidFill>
        <a:latin typeface="Tahoma" pitchFamily="34" charset="0"/>
        <a:ea typeface="+mn-ea"/>
        <a:cs typeface="+mn-cs"/>
      </a:defRPr>
    </a:lvl8pPr>
    <a:lvl9pPr marL="3657600" algn="l" defTabSz="914400" rtl="0" eaLnBrk="1" latinLnBrk="0" hangingPunct="1">
      <a:defRPr kumimoji="1" sz="3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DD4F"/>
    <a:srgbClr val="FFD211"/>
    <a:srgbClr val="000066"/>
    <a:srgbClr val="FF3300"/>
    <a:srgbClr val="0000CC"/>
    <a:srgbClr val="00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4" autoAdjust="0"/>
    <p:restoredTop sz="94746" autoAdjust="0"/>
  </p:normalViewPr>
  <p:slideViewPr>
    <p:cSldViewPr>
      <p:cViewPr varScale="1">
        <p:scale>
          <a:sx n="95" d="100"/>
          <a:sy n="95" d="100"/>
        </p:scale>
        <p:origin x="-216" y="-108"/>
      </p:cViewPr>
      <p:guideLst>
        <p:guide orient="horz" pos="2160"/>
        <p:guide pos="312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678" y="-72"/>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6834" name="Rectangle 2"/>
          <p:cNvSpPr>
            <a:spLocks noGrp="1" noChangeArrowheads="1"/>
          </p:cNvSpPr>
          <p:nvPr>
            <p:ph type="hdr" sz="quarter"/>
          </p:nvPr>
        </p:nvSpPr>
        <p:spPr bwMode="auto">
          <a:xfrm>
            <a:off x="0" y="204788"/>
            <a:ext cx="7099300"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FontTx/>
              <a:buNone/>
              <a:defRPr kumimoji="0" sz="1600" b="1" u="sng">
                <a:latin typeface="Arial" charset="0"/>
              </a:defRPr>
            </a:lvl1pPr>
          </a:lstStyle>
          <a:p>
            <a:r>
              <a:rPr lang="en-US"/>
              <a:t>HRM: Introduction</a:t>
            </a:r>
          </a:p>
        </p:txBody>
      </p:sp>
      <p:sp>
        <p:nvSpPr>
          <p:cNvPr id="376836"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FontTx/>
              <a:buNone/>
              <a:defRPr kumimoji="0" sz="800">
                <a:latin typeface="Arial Black" pitchFamily="34" charset="0"/>
              </a:defRPr>
            </a:lvl1pPr>
          </a:lstStyle>
          <a:p>
            <a:r>
              <a:rPr lang="en-GB"/>
              <a:t>Tony Devlin</a:t>
            </a:r>
            <a:endParaRPr lang="en-US"/>
          </a:p>
        </p:txBody>
      </p:sp>
      <p:sp>
        <p:nvSpPr>
          <p:cNvPr id="376837"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kumimoji="0" sz="1400">
                <a:latin typeface="Arial Black" pitchFamily="34" charset="0"/>
              </a:defRPr>
            </a:lvl1pPr>
          </a:lstStyle>
          <a:p>
            <a:fld id="{24EA3C62-C59A-4AA1-8396-82164EC83FB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76" name="Rectangle 8"/>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endParaRPr lang="en-US"/>
          </a:p>
        </p:txBody>
      </p:sp>
      <p:sp>
        <p:nvSpPr>
          <p:cNvPr id="365577" name="Rectangle 9"/>
          <p:cNvSpPr>
            <a:spLocks noGrp="1" noRot="1" noChangeAspect="1" noChangeArrowheads="1"/>
          </p:cNvSpPr>
          <p:nvPr>
            <p:ph type="sldImg" idx="2"/>
          </p:nvPr>
        </p:nvSpPr>
        <p:spPr bwMode="auto">
          <a:xfrm>
            <a:off x="777875" y="766763"/>
            <a:ext cx="5546725" cy="3840162"/>
          </a:xfrm>
          <a:prstGeom prst="rect">
            <a:avLst/>
          </a:prstGeom>
          <a:noFill/>
          <a:ln w="9525">
            <a:solidFill>
              <a:srgbClr val="000000"/>
            </a:solidFill>
            <a:miter lim="800000"/>
            <a:headEnd/>
            <a:tailEnd/>
          </a:ln>
        </p:spPr>
      </p:sp>
      <p:sp>
        <p:nvSpPr>
          <p:cNvPr id="365578" name="Rectangle 10"/>
          <p:cNvSpPr>
            <a:spLocks noGrp="1" noChangeArrowheads="1"/>
          </p:cNvSpPr>
          <p:nvPr>
            <p:ph type="body" sz="quarter" idx="3"/>
          </p:nvPr>
        </p:nvSpPr>
        <p:spPr bwMode="auto">
          <a:xfrm>
            <a:off x="947738" y="4859338"/>
            <a:ext cx="5203825" cy="4608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5579" name="Rectangle 11"/>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endParaRPr lang="en-US"/>
          </a:p>
        </p:txBody>
      </p:sp>
      <p:sp>
        <p:nvSpPr>
          <p:cNvPr id="365580" name="Rectangle 12"/>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endParaRPr lang="en-US"/>
          </a:p>
        </p:txBody>
      </p:sp>
      <p:sp>
        <p:nvSpPr>
          <p:cNvPr id="365581" name="Rectangle 13"/>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vl1pPr>
          </a:lstStyle>
          <a:p>
            <a:fld id="{DB59B5BD-692B-43CF-A3AE-F72CDC8F6B6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44CE0350-E9A9-4DF1-B108-105095D708E8}" type="slidenum">
              <a:rPr lang="en-US"/>
              <a:pPr/>
              <a:t>1</a:t>
            </a:fld>
            <a:endParaRPr lang="en-US"/>
          </a:p>
        </p:txBody>
      </p:sp>
      <p:sp>
        <p:nvSpPr>
          <p:cNvPr id="400386" name="Rectangle 2"/>
          <p:cNvSpPr>
            <a:spLocks noGrp="1" noRot="1" noChangeAspect="1" noChangeArrowheads="1" noTextEdit="1"/>
          </p:cNvSpPr>
          <p:nvPr>
            <p:ph type="sldImg"/>
          </p:nvPr>
        </p:nvSpPr>
        <p:spPr>
          <a:ln/>
        </p:spPr>
      </p:sp>
      <p:sp>
        <p:nvSpPr>
          <p:cNvPr id="4003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6B72A962-1321-4206-990F-2E573A98C005}" type="slidenum">
              <a:rPr lang="en-US"/>
              <a:pPr/>
              <a:t>10</a:t>
            </a:fld>
            <a:endParaRPr lang="en-US"/>
          </a:p>
        </p:txBody>
      </p:sp>
      <p:sp>
        <p:nvSpPr>
          <p:cNvPr id="406530" name="Rectangle 2"/>
          <p:cNvSpPr>
            <a:spLocks noGrp="1" noRot="1" noChangeAspect="1" noChangeArrowheads="1" noTextEdit="1"/>
          </p:cNvSpPr>
          <p:nvPr>
            <p:ph type="sldImg"/>
          </p:nvPr>
        </p:nvSpPr>
        <p:spPr>
          <a:ln/>
        </p:spPr>
      </p:sp>
      <p:sp>
        <p:nvSpPr>
          <p:cNvPr id="4065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DF65EFA8-7536-4B2A-A7AE-AAED2640ECC3}" type="slidenum">
              <a:rPr lang="en-US"/>
              <a:pPr/>
              <a:t>11</a:t>
            </a:fld>
            <a:endParaRPr lang="en-US"/>
          </a:p>
        </p:txBody>
      </p:sp>
      <p:sp>
        <p:nvSpPr>
          <p:cNvPr id="405506" name="Rectangle 2"/>
          <p:cNvSpPr>
            <a:spLocks noGrp="1" noRot="1" noChangeAspect="1" noChangeArrowheads="1" noTextEdit="1"/>
          </p:cNvSpPr>
          <p:nvPr>
            <p:ph type="sldImg"/>
          </p:nvPr>
        </p:nvSpPr>
        <p:spPr>
          <a:ln/>
        </p:spPr>
      </p:sp>
      <p:sp>
        <p:nvSpPr>
          <p:cNvPr id="4055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4EC99965-46F0-418C-917E-CB2B5509EB93}" type="slidenum">
              <a:rPr lang="en-US"/>
              <a:pPr/>
              <a:t>12</a:t>
            </a:fld>
            <a:endParaRPr lang="en-US"/>
          </a:p>
        </p:txBody>
      </p:sp>
      <p:sp>
        <p:nvSpPr>
          <p:cNvPr id="409602" name="Rectangle 2"/>
          <p:cNvSpPr>
            <a:spLocks noGrp="1" noRot="1" noChangeAspect="1" noChangeArrowheads="1" noTextEdit="1"/>
          </p:cNvSpPr>
          <p:nvPr>
            <p:ph type="sldImg"/>
          </p:nvPr>
        </p:nvSpPr>
        <p:spPr>
          <a:ln/>
        </p:spPr>
      </p:sp>
      <p:sp>
        <p:nvSpPr>
          <p:cNvPr id="4096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5A5CD881-09D2-4C3B-A4A4-F8CE9E09F537}" type="slidenum">
              <a:rPr lang="en-US"/>
              <a:pPr/>
              <a:t>15</a:t>
            </a:fld>
            <a:endParaRPr lang="en-US"/>
          </a:p>
        </p:txBody>
      </p:sp>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7AED4F9B-18F5-4FCF-8ED4-C4A3A4A341CA}" type="slidenum">
              <a:rPr lang="en-US"/>
              <a:pPr/>
              <a:t>16</a:t>
            </a:fld>
            <a:endParaRPr lang="en-US"/>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5F746125-2708-49B8-A2B2-8C5592C8B956}" type="slidenum">
              <a:rPr lang="en-US"/>
              <a:pPr/>
              <a:t>17</a:t>
            </a:fld>
            <a:endParaRPr lang="en-US"/>
          </a:p>
        </p:txBody>
      </p:sp>
      <p:sp>
        <p:nvSpPr>
          <p:cNvPr id="414722" name="Rectangle 2"/>
          <p:cNvSpPr>
            <a:spLocks noGrp="1" noRot="1" noChangeAspect="1" noChangeArrowheads="1" noTextEdit="1"/>
          </p:cNvSpPr>
          <p:nvPr>
            <p:ph type="sldImg"/>
          </p:nvPr>
        </p:nvSpPr>
        <p:spPr>
          <a:ln/>
        </p:spPr>
      </p:sp>
      <p:sp>
        <p:nvSpPr>
          <p:cNvPr id="4147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862272FD-6DAA-4A6D-B0DD-7BB907EF42B7}" type="slidenum">
              <a:rPr lang="en-US"/>
              <a:pPr/>
              <a:t>18</a:t>
            </a:fld>
            <a:endParaRPr lang="en-US"/>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ED897951-C737-4C60-8B86-F38426356DF4}" type="slidenum">
              <a:rPr lang="en-US"/>
              <a:pPr/>
              <a:t>19</a:t>
            </a:fld>
            <a:endParaRPr lang="en-US"/>
          </a:p>
        </p:txBody>
      </p:sp>
      <p:sp>
        <p:nvSpPr>
          <p:cNvPr id="427010" name="Rectangle 2"/>
          <p:cNvSpPr>
            <a:spLocks noGrp="1" noRot="1" noChangeAspect="1" noChangeArrowheads="1" noTextEdit="1"/>
          </p:cNvSpPr>
          <p:nvPr>
            <p:ph type="sldImg"/>
          </p:nvPr>
        </p:nvSpPr>
        <p:spPr>
          <a:ln/>
        </p:spPr>
      </p:sp>
      <p:sp>
        <p:nvSpPr>
          <p:cNvPr id="4270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GB" sz="11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GB" smtClean="0"/>
          </a:p>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GB" sz="11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0EB63814-CD05-442E-BFF7-B7FDE9204B6B}" type="slidenum">
              <a:rPr lang="en-US"/>
              <a:pPr/>
              <a:t>7</a:t>
            </a:fld>
            <a:endParaRPr lang="en-US"/>
          </a:p>
        </p:txBody>
      </p:sp>
      <p:sp>
        <p:nvSpPr>
          <p:cNvPr id="402434" name="Rectangle 2"/>
          <p:cNvSpPr>
            <a:spLocks noGrp="1" noRot="1" noChangeAspect="1"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A2DA6210-0E69-4CF5-9CC0-E3D66EFD1A36}" type="slidenum">
              <a:rPr lang="en-US"/>
              <a:pPr/>
              <a:t>8</a:t>
            </a:fld>
            <a:endParaRPr lang="en-US"/>
          </a:p>
        </p:txBody>
      </p:sp>
      <p:sp>
        <p:nvSpPr>
          <p:cNvPr id="526338" name="Rectangle 2"/>
          <p:cNvSpPr>
            <a:spLocks noGrp="1" noRot="1" noChangeAspect="1" noChangeArrowheads="1" noTextEdit="1"/>
          </p:cNvSpPr>
          <p:nvPr>
            <p:ph type="sldImg"/>
          </p:nvPr>
        </p:nvSpPr>
        <p:spPr>
          <a:ln/>
        </p:spPr>
      </p:sp>
      <p:sp>
        <p:nvSpPr>
          <p:cNvPr id="526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95061CEB-9E3C-499B-977F-68A7E7C926CA}" type="slidenum">
              <a:rPr lang="en-US"/>
              <a:pPr/>
              <a:t>9</a:t>
            </a:fld>
            <a:endParaRPr lang="en-US"/>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79918" name="Text Box 14"/>
          <p:cNvSpPr txBox="1">
            <a:spLocks noChangeArrowheads="1"/>
          </p:cNvSpPr>
          <p:nvPr/>
        </p:nvSpPr>
        <p:spPr bwMode="auto">
          <a:xfrm>
            <a:off x="1565275" y="5661025"/>
            <a:ext cx="6773863" cy="844550"/>
          </a:xfrm>
          <a:prstGeom prst="rect">
            <a:avLst/>
          </a:prstGeom>
          <a:gradFill rotWithShape="0">
            <a:gsLst>
              <a:gs pos="0">
                <a:srgbClr val="33CCCC"/>
              </a:gs>
              <a:gs pos="100000">
                <a:srgbClr val="33CCCC">
                  <a:gamma/>
                  <a:shade val="46275"/>
                  <a:invGamma/>
                </a:srgbClr>
              </a:gs>
            </a:gsLst>
            <a:lin ang="2700000" scaled="1"/>
          </a:gradFill>
          <a:ln w="9525">
            <a:noFill/>
            <a:miter lim="800000"/>
            <a:headEnd/>
            <a:tailEnd/>
          </a:ln>
        </p:spPr>
        <p:txBody>
          <a:bodyPr/>
          <a:lstStyle/>
          <a:p>
            <a:pPr algn="ctr">
              <a:spcBef>
                <a:spcPct val="0"/>
              </a:spcBef>
              <a:buFontTx/>
              <a:buNone/>
            </a:pPr>
            <a:endParaRPr lang="en-GB" sz="900" b="1" i="1">
              <a:solidFill>
                <a:srgbClr val="FFFFFF"/>
              </a:solidFill>
              <a:effectLst>
                <a:outerShdw blurRad="38100" dist="38100" dir="2700000" algn="tl">
                  <a:srgbClr val="000000"/>
                </a:outerShdw>
              </a:effectLst>
              <a:latin typeface="Times New Roman" pitchFamily="18" charset="0"/>
            </a:endParaRPr>
          </a:p>
          <a:p>
            <a:pPr algn="ctr">
              <a:spcBef>
                <a:spcPct val="0"/>
              </a:spcBef>
              <a:buFontTx/>
              <a:buNone/>
            </a:pPr>
            <a:r>
              <a:rPr lang="en-GB" sz="2800" b="1" i="1">
                <a:solidFill>
                  <a:srgbClr val="FFFFFF"/>
                </a:solidFill>
                <a:effectLst>
                  <a:outerShdw blurRad="38100" dist="38100" dir="2700000" algn="tl">
                    <a:srgbClr val="000000"/>
                  </a:outerShdw>
                </a:effectLst>
                <a:latin typeface="Times New Roman" pitchFamily="18" charset="0"/>
              </a:rPr>
              <a:t>Education Leadership &amp; Management</a:t>
            </a:r>
            <a:r>
              <a:rPr lang="en-GB" sz="2400" b="1">
                <a:latin typeface="Times New Roman" pitchFamily="18" charset="0"/>
              </a:rPr>
              <a:t> </a:t>
            </a:r>
            <a:endParaRPr lang="en-GB" sz="2400" b="1">
              <a:solidFill>
                <a:srgbClr val="FFFFFF"/>
              </a:solidFill>
              <a:effectLst>
                <a:outerShdw blurRad="38100" dist="38100" dir="2700000" algn="tl">
                  <a:srgbClr val="000000"/>
                </a:outerShdw>
              </a:effectLst>
              <a:latin typeface="Times New Roman" pitchFamily="18" charset="0"/>
            </a:endParaRPr>
          </a:p>
        </p:txBody>
      </p:sp>
      <p:sp>
        <p:nvSpPr>
          <p:cNvPr id="379924" name="Text Box 20"/>
          <p:cNvSpPr txBox="1">
            <a:spLocks noChangeArrowheads="1"/>
          </p:cNvSpPr>
          <p:nvPr/>
        </p:nvSpPr>
        <p:spPr bwMode="auto">
          <a:xfrm>
            <a:off x="1697038" y="2922588"/>
            <a:ext cx="6511925" cy="2303462"/>
          </a:xfrm>
          <a:prstGeom prst="rect">
            <a:avLst/>
          </a:prstGeom>
          <a:noFill/>
          <a:ln w="76200" cmpd="thickThin">
            <a:noFill/>
            <a:miter lim="800000"/>
            <a:headEnd/>
            <a:tailEnd/>
          </a:ln>
        </p:spPr>
        <p:txBody>
          <a:bodyPr/>
          <a:lstStyle/>
          <a:p>
            <a:pPr algn="ctr">
              <a:spcBef>
                <a:spcPct val="0"/>
              </a:spcBef>
              <a:buFontTx/>
              <a:buNone/>
            </a:pPr>
            <a:endParaRPr lang="en-GB" sz="1000" b="1" i="1">
              <a:latin typeface="Garamond" pitchFamily="18" charset="0"/>
            </a:endParaRPr>
          </a:p>
          <a:p>
            <a:pPr algn="ctr">
              <a:spcBef>
                <a:spcPct val="0"/>
              </a:spcBef>
              <a:buFontTx/>
              <a:buNone/>
            </a:pPr>
            <a:r>
              <a:rPr lang="en-GB" sz="4400" b="1">
                <a:solidFill>
                  <a:schemeClr val="bg2"/>
                </a:solidFill>
                <a:effectLst>
                  <a:outerShdw blurRad="38100" dist="38100" dir="2700000" algn="tl">
                    <a:srgbClr val="C0C0C0"/>
                  </a:outerShdw>
                </a:effectLst>
                <a:latin typeface="Garamond" pitchFamily="18" charset="0"/>
              </a:rPr>
              <a:t>Introduction to </a:t>
            </a:r>
          </a:p>
          <a:p>
            <a:pPr algn="ctr">
              <a:spcBef>
                <a:spcPct val="0"/>
              </a:spcBef>
              <a:buFontTx/>
              <a:buNone/>
            </a:pPr>
            <a:r>
              <a:rPr lang="en-GB" sz="4400" b="1">
                <a:solidFill>
                  <a:schemeClr val="bg2"/>
                </a:solidFill>
                <a:effectLst>
                  <a:outerShdw blurRad="38100" dist="38100" dir="2700000" algn="tl">
                    <a:srgbClr val="C0C0C0"/>
                  </a:outerShdw>
                </a:effectLst>
                <a:latin typeface="Garamond" pitchFamily="18" charset="0"/>
              </a:rPr>
              <a:t>Human Resource Management</a:t>
            </a:r>
            <a:endParaRPr lang="en-GB" sz="2000" b="1">
              <a:latin typeface="Garamond" pitchFamily="18" charset="0"/>
            </a:endParaRPr>
          </a:p>
        </p:txBody>
      </p:sp>
      <p:pic>
        <p:nvPicPr>
          <p:cNvPr id="379925" name="Picture 21" descr="MMUlogo"/>
          <p:cNvPicPr>
            <a:picLocks noChangeAspect="1" noChangeArrowheads="1"/>
          </p:cNvPicPr>
          <p:nvPr userDrawn="1"/>
        </p:nvPicPr>
        <p:blipFill>
          <a:blip r:embed="rId2" cstate="print"/>
          <a:srcRect b="952"/>
          <a:stretch>
            <a:fillRect/>
          </a:stretch>
        </p:blipFill>
        <p:spPr bwMode="auto">
          <a:xfrm>
            <a:off x="3944938" y="260350"/>
            <a:ext cx="2016125" cy="222885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1600200"/>
            <a:ext cx="89154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Tony Devlin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8"/>
            <a:ext cx="653415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Tony Devlin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95300" y="1600200"/>
            <a:ext cx="8915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Tony Devlin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Tony Devlin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Tony Devlin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Tony Devlin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Tony Devlin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Tony Devlin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Tony Devlin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Tony Devlin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78899" name="Picture 19" descr="MMUlogo"/>
          <p:cNvPicPr>
            <a:picLocks noChangeAspect="1" noChangeArrowheads="1"/>
          </p:cNvPicPr>
          <p:nvPr userDrawn="1"/>
        </p:nvPicPr>
        <p:blipFill>
          <a:blip r:embed="rId13" cstate="print"/>
          <a:srcRect b="952"/>
          <a:stretch>
            <a:fillRect/>
          </a:stretch>
        </p:blipFill>
        <p:spPr bwMode="auto">
          <a:xfrm>
            <a:off x="9129713" y="79375"/>
            <a:ext cx="581025" cy="685800"/>
          </a:xfrm>
          <a:prstGeom prst="rect">
            <a:avLst/>
          </a:prstGeom>
          <a:noFill/>
        </p:spPr>
      </p:pic>
      <p:sp>
        <p:nvSpPr>
          <p:cNvPr id="378891" name="Rectangle 11"/>
          <p:cNvSpPr>
            <a:spLocks noGrp="1" noChangeArrowheads="1"/>
          </p:cNvSpPr>
          <p:nvPr>
            <p:ph type="ftr" sz="quarter" idx="3"/>
          </p:nvPr>
        </p:nvSpPr>
        <p:spPr bwMode="auto">
          <a:xfrm>
            <a:off x="3962400" y="6572250"/>
            <a:ext cx="1954213" cy="20955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ctr">
              <a:buFontTx/>
              <a:buNone/>
              <a:defRPr kumimoji="0" sz="1200">
                <a:solidFill>
                  <a:schemeClr val="accent1"/>
                </a:solidFill>
                <a:latin typeface="Arial Black" pitchFamily="34" charset="0"/>
              </a:defRPr>
            </a:lvl1pPr>
          </a:lstStyle>
          <a:p>
            <a:r>
              <a:rPr lang="en-US"/>
              <a:t>Tony Devlin</a:t>
            </a:r>
          </a:p>
        </p:txBody>
      </p:sp>
      <p:sp>
        <p:nvSpPr>
          <p:cNvPr id="378895" name="Rectangle 15"/>
          <p:cNvSpPr>
            <a:spLocks noChangeArrowheads="1"/>
          </p:cNvSpPr>
          <p:nvPr/>
        </p:nvSpPr>
        <p:spPr bwMode="auto">
          <a:xfrm>
            <a:off x="0" y="742950"/>
            <a:ext cx="9906000" cy="57150"/>
          </a:xfrm>
          <a:prstGeom prst="rect">
            <a:avLst/>
          </a:prstGeom>
          <a:gradFill rotWithShape="0">
            <a:gsLst>
              <a:gs pos="0">
                <a:srgbClr val="00CCFF"/>
              </a:gs>
              <a:gs pos="100000">
                <a:srgbClr val="00CCFF">
                  <a:gamma/>
                  <a:shade val="46275"/>
                  <a:invGamma/>
                </a:srgbClr>
              </a:gs>
            </a:gsLst>
            <a:lin ang="2700000" scaled="1"/>
          </a:gradFill>
          <a:ln w="9525">
            <a:noFill/>
            <a:miter lim="800000"/>
            <a:headEnd/>
            <a:tailEnd/>
          </a:ln>
          <a:effectLst/>
        </p:spPr>
        <p:txBody>
          <a:bodyPr wrap="none" anchor="ctr"/>
          <a:lstStyle/>
          <a:p>
            <a:endParaRPr lang="en-US"/>
          </a:p>
        </p:txBody>
      </p:sp>
      <p:sp>
        <p:nvSpPr>
          <p:cNvPr id="378897" name="Rectangle 17"/>
          <p:cNvSpPr>
            <a:spLocks noChangeArrowheads="1"/>
          </p:cNvSpPr>
          <p:nvPr/>
        </p:nvSpPr>
        <p:spPr bwMode="auto">
          <a:xfrm>
            <a:off x="0" y="79375"/>
            <a:ext cx="8255000" cy="400050"/>
          </a:xfrm>
          <a:prstGeom prst="rect">
            <a:avLst/>
          </a:prstGeom>
          <a:noFill/>
          <a:ln w="9525">
            <a:noFill/>
            <a:miter lim="800000"/>
            <a:headEnd/>
            <a:tailEnd/>
          </a:ln>
        </p:spPr>
        <p:txBody>
          <a:bodyPr anchor="ctr"/>
          <a:lstStyle/>
          <a:p>
            <a:pPr>
              <a:lnSpc>
                <a:spcPct val="85000"/>
              </a:lnSpc>
              <a:spcBef>
                <a:spcPct val="0"/>
              </a:spcBef>
              <a:buFontTx/>
              <a:buNone/>
            </a:pPr>
            <a:r>
              <a:rPr lang="en-US" sz="2400" b="1">
                <a:solidFill>
                  <a:srgbClr val="FF3300"/>
                </a:solidFill>
                <a:effectLst>
                  <a:outerShdw blurRad="38100" dist="38100" dir="2700000" algn="tl">
                    <a:srgbClr val="C0C0C0"/>
                  </a:outerShdw>
                </a:effectLst>
                <a:latin typeface="Verdana" pitchFamily="34" charset="0"/>
              </a:rPr>
              <a:t>HRM: Introduction</a:t>
            </a:r>
          </a:p>
        </p:txBody>
      </p:sp>
      <p:sp>
        <p:nvSpPr>
          <p:cNvPr id="378898" name="Rectangle 18"/>
          <p:cNvSpPr>
            <a:spLocks noChangeArrowheads="1"/>
          </p:cNvSpPr>
          <p:nvPr/>
        </p:nvSpPr>
        <p:spPr bwMode="auto">
          <a:xfrm>
            <a:off x="0" y="6515100"/>
            <a:ext cx="9906000" cy="57150"/>
          </a:xfrm>
          <a:prstGeom prst="rect">
            <a:avLst/>
          </a:prstGeom>
          <a:gradFill rotWithShape="0">
            <a:gsLst>
              <a:gs pos="0">
                <a:srgbClr val="00CCFF"/>
              </a:gs>
              <a:gs pos="100000">
                <a:srgbClr val="00CCFF">
                  <a:gamma/>
                  <a:shade val="46275"/>
                  <a:invGamma/>
                </a:srgbClr>
              </a:gs>
            </a:gsLst>
            <a:lin ang="2700000" scaled="1"/>
          </a:gradFill>
          <a:ln w="9525">
            <a:no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0" fontAlgn="base" hangingPunct="0">
        <a:lnSpc>
          <a:spcPct val="85000"/>
        </a:lnSpc>
        <a:spcBef>
          <a:spcPct val="0"/>
        </a:spcBef>
        <a:spcAft>
          <a:spcPct val="0"/>
        </a:spcAft>
        <a:defRPr kumimoji="1" sz="2400" b="1">
          <a:solidFill>
            <a:srgbClr val="FF3300"/>
          </a:solidFill>
          <a:effectLst>
            <a:outerShdw blurRad="38100" dist="38100" dir="2700000" algn="tl">
              <a:srgbClr val="C0C0C0"/>
            </a:outerShdw>
          </a:effectLst>
          <a:latin typeface="+mj-lt"/>
          <a:ea typeface="+mj-ea"/>
          <a:cs typeface="+mj-cs"/>
        </a:defRPr>
      </a:lvl1pPr>
      <a:lvl2pPr algn="l" rtl="0" eaLnBrk="0" fontAlgn="base" hangingPunct="0">
        <a:lnSpc>
          <a:spcPct val="85000"/>
        </a:lnSpc>
        <a:spcBef>
          <a:spcPct val="0"/>
        </a:spcBef>
        <a:spcAft>
          <a:spcPct val="0"/>
        </a:spcAft>
        <a:defRPr kumimoji="1" sz="2400" b="1">
          <a:solidFill>
            <a:srgbClr val="FF3300"/>
          </a:solidFill>
          <a:effectLst>
            <a:outerShdw blurRad="38100" dist="38100" dir="2700000" algn="tl">
              <a:srgbClr val="C0C0C0"/>
            </a:outerShdw>
          </a:effectLst>
          <a:latin typeface="Verdana" pitchFamily="34" charset="0"/>
        </a:defRPr>
      </a:lvl2pPr>
      <a:lvl3pPr algn="l" rtl="0" eaLnBrk="0" fontAlgn="base" hangingPunct="0">
        <a:lnSpc>
          <a:spcPct val="85000"/>
        </a:lnSpc>
        <a:spcBef>
          <a:spcPct val="0"/>
        </a:spcBef>
        <a:spcAft>
          <a:spcPct val="0"/>
        </a:spcAft>
        <a:defRPr kumimoji="1" sz="2400" b="1">
          <a:solidFill>
            <a:srgbClr val="FF3300"/>
          </a:solidFill>
          <a:effectLst>
            <a:outerShdw blurRad="38100" dist="38100" dir="2700000" algn="tl">
              <a:srgbClr val="C0C0C0"/>
            </a:outerShdw>
          </a:effectLst>
          <a:latin typeface="Verdana" pitchFamily="34" charset="0"/>
        </a:defRPr>
      </a:lvl3pPr>
      <a:lvl4pPr algn="l" rtl="0" eaLnBrk="0" fontAlgn="base" hangingPunct="0">
        <a:lnSpc>
          <a:spcPct val="85000"/>
        </a:lnSpc>
        <a:spcBef>
          <a:spcPct val="0"/>
        </a:spcBef>
        <a:spcAft>
          <a:spcPct val="0"/>
        </a:spcAft>
        <a:defRPr kumimoji="1" sz="2400" b="1">
          <a:solidFill>
            <a:srgbClr val="FF3300"/>
          </a:solidFill>
          <a:effectLst>
            <a:outerShdw blurRad="38100" dist="38100" dir="2700000" algn="tl">
              <a:srgbClr val="C0C0C0"/>
            </a:outerShdw>
          </a:effectLst>
          <a:latin typeface="Verdana" pitchFamily="34" charset="0"/>
        </a:defRPr>
      </a:lvl4pPr>
      <a:lvl5pPr algn="l" rtl="0" eaLnBrk="0" fontAlgn="base" hangingPunct="0">
        <a:lnSpc>
          <a:spcPct val="85000"/>
        </a:lnSpc>
        <a:spcBef>
          <a:spcPct val="0"/>
        </a:spcBef>
        <a:spcAft>
          <a:spcPct val="0"/>
        </a:spcAft>
        <a:defRPr kumimoji="1" sz="2400" b="1">
          <a:solidFill>
            <a:srgbClr val="FF3300"/>
          </a:solidFill>
          <a:effectLst>
            <a:outerShdw blurRad="38100" dist="38100" dir="2700000" algn="tl">
              <a:srgbClr val="C0C0C0"/>
            </a:outerShdw>
          </a:effectLst>
          <a:latin typeface="Verdana" pitchFamily="34" charset="0"/>
        </a:defRPr>
      </a:lvl5pPr>
      <a:lvl6pPr marL="457200" algn="l" rtl="0" eaLnBrk="0" fontAlgn="base" hangingPunct="0">
        <a:lnSpc>
          <a:spcPct val="85000"/>
        </a:lnSpc>
        <a:spcBef>
          <a:spcPct val="0"/>
        </a:spcBef>
        <a:spcAft>
          <a:spcPct val="0"/>
        </a:spcAft>
        <a:defRPr kumimoji="1" sz="2400" b="1">
          <a:solidFill>
            <a:srgbClr val="FF3300"/>
          </a:solidFill>
          <a:effectLst>
            <a:outerShdw blurRad="38100" dist="38100" dir="2700000" algn="tl">
              <a:srgbClr val="C0C0C0"/>
            </a:outerShdw>
          </a:effectLst>
          <a:latin typeface="Verdana" pitchFamily="34" charset="0"/>
        </a:defRPr>
      </a:lvl6pPr>
      <a:lvl7pPr marL="914400" algn="l" rtl="0" eaLnBrk="0" fontAlgn="base" hangingPunct="0">
        <a:lnSpc>
          <a:spcPct val="85000"/>
        </a:lnSpc>
        <a:spcBef>
          <a:spcPct val="0"/>
        </a:spcBef>
        <a:spcAft>
          <a:spcPct val="0"/>
        </a:spcAft>
        <a:defRPr kumimoji="1" sz="2400" b="1">
          <a:solidFill>
            <a:srgbClr val="FF3300"/>
          </a:solidFill>
          <a:effectLst>
            <a:outerShdw blurRad="38100" dist="38100" dir="2700000" algn="tl">
              <a:srgbClr val="C0C0C0"/>
            </a:outerShdw>
          </a:effectLst>
          <a:latin typeface="Verdana" pitchFamily="34" charset="0"/>
        </a:defRPr>
      </a:lvl7pPr>
      <a:lvl8pPr marL="1371600" algn="l" rtl="0" eaLnBrk="0" fontAlgn="base" hangingPunct="0">
        <a:lnSpc>
          <a:spcPct val="85000"/>
        </a:lnSpc>
        <a:spcBef>
          <a:spcPct val="0"/>
        </a:spcBef>
        <a:spcAft>
          <a:spcPct val="0"/>
        </a:spcAft>
        <a:defRPr kumimoji="1" sz="2400" b="1">
          <a:solidFill>
            <a:srgbClr val="FF3300"/>
          </a:solidFill>
          <a:effectLst>
            <a:outerShdw blurRad="38100" dist="38100" dir="2700000" algn="tl">
              <a:srgbClr val="C0C0C0"/>
            </a:outerShdw>
          </a:effectLst>
          <a:latin typeface="Verdana" pitchFamily="34" charset="0"/>
        </a:defRPr>
      </a:lvl8pPr>
      <a:lvl9pPr marL="1828800" algn="l" rtl="0" eaLnBrk="0" fontAlgn="base" hangingPunct="0">
        <a:lnSpc>
          <a:spcPct val="85000"/>
        </a:lnSpc>
        <a:spcBef>
          <a:spcPct val="0"/>
        </a:spcBef>
        <a:spcAft>
          <a:spcPct val="0"/>
        </a:spcAft>
        <a:defRPr kumimoji="1" sz="2400" b="1">
          <a:solidFill>
            <a:srgbClr val="FF3300"/>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60000"/>
        </a:spcBef>
        <a:spcAft>
          <a:spcPct val="0"/>
        </a:spcAft>
        <a:buClr>
          <a:schemeClr val="tx1"/>
        </a:buClr>
        <a:buChar char="•"/>
        <a:defRPr kumimoji="1" sz="30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40000"/>
        </a:spcBef>
        <a:spcAft>
          <a:spcPct val="0"/>
        </a:spcAft>
        <a:buClr>
          <a:schemeClr val="tx1"/>
        </a:buClr>
        <a:buChar char="–"/>
        <a:defRPr kumimoji="1" sz="2600">
          <a:solidFill>
            <a:schemeClr val="tx1"/>
          </a:solidFill>
          <a:effectLst>
            <a:outerShdw blurRad="38100" dist="38100" dir="2700000" algn="tl">
              <a:srgbClr val="C0C0C0"/>
            </a:outerShdw>
          </a:effectLst>
          <a:latin typeface="+mn-lt"/>
        </a:defRPr>
      </a:lvl2pPr>
      <a:lvl3pPr marL="1143000" indent="-228600" algn="l" rtl="0" eaLnBrk="0" fontAlgn="base" hangingPunct="0">
        <a:lnSpc>
          <a:spcPct val="95000"/>
        </a:lnSpc>
        <a:spcBef>
          <a:spcPct val="35000"/>
        </a:spcBef>
        <a:spcAft>
          <a:spcPct val="0"/>
        </a:spcAft>
        <a:buChar char="•"/>
        <a:defRPr kumimoji="1" sz="2400">
          <a:solidFill>
            <a:schemeClr val="tx1"/>
          </a:solidFill>
          <a:effectLst>
            <a:outerShdw blurRad="38100" dist="38100" dir="2700000" algn="tl">
              <a:srgbClr val="C0C0C0"/>
            </a:outerShdw>
          </a:effectLst>
          <a:latin typeface="+mn-lt"/>
        </a:defRPr>
      </a:lvl3pPr>
      <a:lvl4pPr marL="1600200" indent="-228600" algn="l" rtl="0" eaLnBrk="0" fontAlgn="base" hangingPunct="0">
        <a:lnSpc>
          <a:spcPct val="75000"/>
        </a:lnSpc>
        <a:spcBef>
          <a:spcPct val="30000"/>
        </a:spcBef>
        <a:spcAft>
          <a:spcPct val="0"/>
        </a:spcAft>
        <a:buChar char="–"/>
        <a:defRPr kumimoji="1" sz="2000">
          <a:solidFill>
            <a:schemeClr val="tx1"/>
          </a:solidFill>
          <a:effectLst>
            <a:outerShdw blurRad="38100" dist="38100" dir="2700000" algn="tl">
              <a:srgbClr val="C0C0C0"/>
            </a:outerShdw>
          </a:effectLst>
          <a:latin typeface="+mn-lt"/>
        </a:defRPr>
      </a:lvl4pPr>
      <a:lvl5pPr marL="20574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C0C0C0"/>
            </a:outerShdw>
          </a:effectLst>
          <a:latin typeface="+mn-lt"/>
        </a:defRPr>
      </a:lvl5pPr>
      <a:lvl6pPr marL="25146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C0C0C0"/>
            </a:outerShdw>
          </a:effectLst>
          <a:latin typeface="+mn-lt"/>
        </a:defRPr>
      </a:lvl6pPr>
      <a:lvl7pPr marL="29718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C0C0C0"/>
            </a:outerShdw>
          </a:effectLst>
          <a:latin typeface="+mn-lt"/>
        </a:defRPr>
      </a:lvl7pPr>
      <a:lvl8pPr marL="34290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C0C0C0"/>
            </a:outerShdw>
          </a:effectLst>
          <a:latin typeface="+mn-lt"/>
        </a:defRPr>
      </a:lvl8pPr>
      <a:lvl9pPr marL="38862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PowerPoint_97-2003_Presentation1.ppt"/></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Tony Devlin</a:t>
            </a:r>
          </a:p>
        </p:txBody>
      </p:sp>
      <p:sp>
        <p:nvSpPr>
          <p:cNvPr id="384005" name="Text Box 5"/>
          <p:cNvSpPr txBox="1">
            <a:spLocks noChangeArrowheads="1"/>
          </p:cNvSpPr>
          <p:nvPr/>
        </p:nvSpPr>
        <p:spPr bwMode="auto">
          <a:xfrm>
            <a:off x="550863" y="1341438"/>
            <a:ext cx="8804275" cy="457200"/>
          </a:xfrm>
          <a:prstGeom prst="rect">
            <a:avLst/>
          </a:prstGeom>
          <a:noFill/>
          <a:ln w="9525">
            <a:noFill/>
            <a:miter lim="800000"/>
            <a:headEnd/>
            <a:tailEnd/>
          </a:ln>
          <a:effectLst/>
        </p:spPr>
        <p:txBody>
          <a:bodyPr>
            <a:spAutoFit/>
          </a:bodyPr>
          <a:lstStyle/>
          <a:p>
            <a:pPr algn="ctr">
              <a:spcBef>
                <a:spcPct val="0"/>
              </a:spcBef>
              <a:buFontTx/>
              <a:buNone/>
            </a:pPr>
            <a:r>
              <a:rPr kumimoji="0" lang="en-GB" sz="2400">
                <a:solidFill>
                  <a:schemeClr val="bg2"/>
                </a:solidFill>
                <a:latin typeface="Arial" charset="0"/>
              </a:rPr>
              <a:t>The impact of Government policy is evidenced in education by:</a:t>
            </a:r>
            <a:endParaRPr kumimoji="0" lang="en-GB" sz="2400">
              <a:latin typeface="Arial" charset="0"/>
            </a:endParaRPr>
          </a:p>
        </p:txBody>
      </p:sp>
      <p:sp>
        <p:nvSpPr>
          <p:cNvPr id="384006" name="Rectangle 6"/>
          <p:cNvSpPr>
            <a:spLocks noGrp="1" noChangeArrowheads="1"/>
          </p:cNvSpPr>
          <p:nvPr>
            <p:ph type="body" idx="1"/>
          </p:nvPr>
        </p:nvSpPr>
        <p:spPr bwMode="auto">
          <a:xfrm>
            <a:off x="1230313" y="1916113"/>
            <a:ext cx="7443787" cy="4464050"/>
          </a:xfrm>
          <a:noFill/>
          <a:ln>
            <a:miter lim="800000"/>
            <a:headEnd/>
            <a:tailEnd/>
          </a:ln>
        </p:spPr>
        <p:txBody>
          <a:bodyPr vert="horz" wrap="square" lIns="91440" tIns="45720" rIns="91440" bIns="45720" numCol="1" anchor="t" anchorCtr="0" compatLnSpc="1">
            <a:prstTxWarp prst="textNoShape">
              <a:avLst/>
            </a:prstTxWarp>
          </a:bodyPr>
          <a:lstStyle/>
          <a:p>
            <a:pPr marL="571500" indent="-571500">
              <a:lnSpc>
                <a:spcPct val="80000"/>
              </a:lnSpc>
              <a:buClr>
                <a:srgbClr val="FF3300"/>
              </a:buClr>
              <a:buSzPct val="200000"/>
            </a:pPr>
            <a:r>
              <a:rPr kumimoji="0" lang="en-GB" sz="2200" b="1" dirty="0">
                <a:solidFill>
                  <a:schemeClr val="bg2"/>
                </a:solidFill>
                <a:effectLst/>
                <a:latin typeface="Arial" charset="0"/>
              </a:rPr>
              <a:t>The diminished role of the LA</a:t>
            </a:r>
          </a:p>
          <a:p>
            <a:pPr marL="571500" indent="-571500">
              <a:lnSpc>
                <a:spcPct val="80000"/>
              </a:lnSpc>
              <a:buClr>
                <a:srgbClr val="FF3300"/>
              </a:buClr>
              <a:buSzPct val="200000"/>
            </a:pPr>
            <a:r>
              <a:rPr kumimoji="0" lang="en-GB" sz="2200" b="1" dirty="0">
                <a:solidFill>
                  <a:schemeClr val="bg2"/>
                </a:solidFill>
                <a:effectLst/>
                <a:latin typeface="Arial" charset="0"/>
              </a:rPr>
              <a:t>Choice and diversity in educational provision</a:t>
            </a:r>
          </a:p>
          <a:p>
            <a:pPr marL="571500" indent="-571500">
              <a:lnSpc>
                <a:spcPct val="80000"/>
              </a:lnSpc>
              <a:buClr>
                <a:srgbClr val="FF3300"/>
              </a:buClr>
              <a:buSzPct val="200000"/>
            </a:pPr>
            <a:r>
              <a:rPr kumimoji="0" lang="en-GB" sz="2200" b="1" dirty="0">
                <a:solidFill>
                  <a:schemeClr val="bg2"/>
                </a:solidFill>
                <a:effectLst/>
                <a:latin typeface="Arial" charset="0"/>
              </a:rPr>
              <a:t>The Education Market</a:t>
            </a:r>
          </a:p>
          <a:p>
            <a:pPr marL="571500" indent="-571500">
              <a:lnSpc>
                <a:spcPct val="80000"/>
              </a:lnSpc>
              <a:buClr>
                <a:srgbClr val="FF3300"/>
              </a:buClr>
              <a:buSzPct val="200000"/>
            </a:pPr>
            <a:r>
              <a:rPr kumimoji="0" lang="en-GB" sz="2200" b="1" dirty="0">
                <a:solidFill>
                  <a:schemeClr val="bg2"/>
                </a:solidFill>
                <a:effectLst/>
                <a:latin typeface="Arial" charset="0"/>
              </a:rPr>
              <a:t>LMS &amp; Formula funding (fair funding)</a:t>
            </a:r>
          </a:p>
          <a:p>
            <a:pPr marL="571500" indent="-571500">
              <a:lnSpc>
                <a:spcPct val="80000"/>
              </a:lnSpc>
              <a:buClr>
                <a:srgbClr val="FF3300"/>
              </a:buClr>
              <a:buSzPct val="200000"/>
            </a:pPr>
            <a:r>
              <a:rPr kumimoji="0" lang="en-GB" sz="2200" b="1" dirty="0">
                <a:solidFill>
                  <a:schemeClr val="bg2"/>
                </a:solidFill>
                <a:effectLst/>
                <a:latin typeface="Arial" charset="0"/>
              </a:rPr>
              <a:t>Financial and staffing delegation</a:t>
            </a:r>
          </a:p>
          <a:p>
            <a:pPr marL="571500" indent="-571500">
              <a:lnSpc>
                <a:spcPct val="80000"/>
              </a:lnSpc>
              <a:buClr>
                <a:srgbClr val="FF3300"/>
              </a:buClr>
              <a:buSzPct val="200000"/>
            </a:pPr>
            <a:r>
              <a:rPr kumimoji="0" lang="en-GB" sz="2200" b="1" dirty="0">
                <a:solidFill>
                  <a:schemeClr val="bg2"/>
                </a:solidFill>
                <a:effectLst/>
                <a:latin typeface="Arial" charset="0"/>
              </a:rPr>
              <a:t>More open enrolment and parental preference</a:t>
            </a:r>
          </a:p>
          <a:p>
            <a:pPr marL="571500" indent="-571500">
              <a:lnSpc>
                <a:spcPct val="80000"/>
              </a:lnSpc>
              <a:buClr>
                <a:srgbClr val="FF3300"/>
              </a:buClr>
              <a:buSzPct val="200000"/>
            </a:pPr>
            <a:r>
              <a:rPr kumimoji="0" lang="en-GB" sz="2200" b="1" dirty="0">
                <a:solidFill>
                  <a:schemeClr val="bg2"/>
                </a:solidFill>
                <a:effectLst/>
                <a:latin typeface="Arial" charset="0"/>
              </a:rPr>
              <a:t>National </a:t>
            </a:r>
            <a:r>
              <a:rPr kumimoji="0" lang="en-GB" sz="2200" b="1" dirty="0" smtClean="0">
                <a:solidFill>
                  <a:schemeClr val="bg2"/>
                </a:solidFill>
                <a:effectLst/>
                <a:latin typeface="Arial" charset="0"/>
              </a:rPr>
              <a:t>Curricula </a:t>
            </a:r>
            <a:r>
              <a:rPr kumimoji="0" lang="en-GB" sz="2200" b="1" dirty="0">
                <a:solidFill>
                  <a:schemeClr val="bg2"/>
                </a:solidFill>
                <a:effectLst/>
                <a:latin typeface="Arial" charset="0"/>
              </a:rPr>
              <a:t>and </a:t>
            </a:r>
            <a:r>
              <a:rPr kumimoji="0" lang="en-GB" sz="2200" b="1" dirty="0" smtClean="0">
                <a:solidFill>
                  <a:schemeClr val="bg2"/>
                </a:solidFill>
                <a:effectLst/>
                <a:latin typeface="Arial" charset="0"/>
              </a:rPr>
              <a:t>Standardised Assessment</a:t>
            </a:r>
            <a:endParaRPr kumimoji="0" lang="en-GB" sz="2200" b="1" dirty="0">
              <a:solidFill>
                <a:schemeClr val="bg2"/>
              </a:solidFill>
              <a:effectLst/>
              <a:latin typeface="Arial" charset="0"/>
            </a:endParaRPr>
          </a:p>
          <a:p>
            <a:pPr marL="571500" indent="-571500">
              <a:lnSpc>
                <a:spcPct val="80000"/>
              </a:lnSpc>
              <a:buClr>
                <a:srgbClr val="FF3300"/>
              </a:buClr>
              <a:buSzPct val="200000"/>
            </a:pPr>
            <a:r>
              <a:rPr kumimoji="0" lang="en-GB" sz="2200" b="1" dirty="0" smtClean="0">
                <a:solidFill>
                  <a:schemeClr val="bg2"/>
                </a:solidFill>
                <a:effectLst/>
                <a:latin typeface="Arial" charset="0"/>
              </a:rPr>
              <a:t>OFSTED and international equivalents</a:t>
            </a:r>
            <a:endParaRPr kumimoji="0" lang="en-GB" sz="2200" b="1" dirty="0">
              <a:solidFill>
                <a:schemeClr val="bg2"/>
              </a:solidFill>
              <a:effectLst/>
              <a:latin typeface="Arial" charset="0"/>
            </a:endParaRPr>
          </a:p>
        </p:txBody>
      </p:sp>
      <p:sp useBgFill="1">
        <p:nvSpPr>
          <p:cNvPr id="384011" name="Rectangle 11"/>
          <p:cNvSpPr>
            <a:spLocks noChangeArrowheads="1"/>
          </p:cNvSpPr>
          <p:nvPr/>
        </p:nvSpPr>
        <p:spPr bwMode="auto">
          <a:xfrm>
            <a:off x="0" y="800100"/>
            <a:ext cx="9906000" cy="541338"/>
          </a:xfrm>
          <a:prstGeom prst="rect">
            <a:avLst/>
          </a:prstGeom>
          <a:ln w="9525">
            <a:noFill/>
            <a:miter lim="800000"/>
            <a:headEnd/>
            <a:tailEnd/>
          </a:ln>
        </p:spPr>
        <p:txBody>
          <a:bodyPr/>
          <a:lstStyle/>
          <a:p>
            <a:pPr algn="ctr">
              <a:spcBef>
                <a:spcPct val="0"/>
              </a:spcBef>
              <a:buFontTx/>
              <a:buNone/>
            </a:pPr>
            <a:r>
              <a:rPr lang="en-US" sz="2400" b="1" u="sng">
                <a:solidFill>
                  <a:schemeClr val="bg2"/>
                </a:solidFill>
                <a:latin typeface="Arial" charset="0"/>
              </a:rPr>
              <a:t>T</a:t>
            </a:r>
            <a:r>
              <a:rPr kumimoji="0" lang="en-GB" sz="2400" b="1" u="sng">
                <a:solidFill>
                  <a:schemeClr val="bg2"/>
                </a:solidFill>
                <a:latin typeface="Arial" charset="0"/>
              </a:rPr>
              <a:t>he Political And Statutory Framework Impact of Policy</a:t>
            </a:r>
            <a:r>
              <a:rPr kumimoji="0" lang="en-GB" sz="2400" b="1">
                <a:solidFill>
                  <a:schemeClr val="bg2"/>
                </a:solidFill>
                <a:latin typeface="Arial" charset="0"/>
              </a:rPr>
              <a:t> </a:t>
            </a:r>
            <a:endParaRPr kumimoji="0" lang="en-US" sz="2400" b="1">
              <a:solidFill>
                <a:schemeClr val="bg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4006">
                                            <p:txEl>
                                              <p:pRg st="0" end="0"/>
                                            </p:txEl>
                                          </p:spTgt>
                                        </p:tgtEl>
                                        <p:attrNameLst>
                                          <p:attrName>style.visibility</p:attrName>
                                        </p:attrNameLst>
                                      </p:cBhvr>
                                      <p:to>
                                        <p:strVal val="visible"/>
                                      </p:to>
                                    </p:set>
                                    <p:anim calcmode="lin" valueType="num">
                                      <p:cBhvr additive="base">
                                        <p:cTn id="7" dur="500" fill="hold"/>
                                        <p:tgtEl>
                                          <p:spTgt spid="3840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400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4006">
                                            <p:txEl>
                                              <p:pRg st="1" end="1"/>
                                            </p:txEl>
                                          </p:spTgt>
                                        </p:tgtEl>
                                        <p:attrNameLst>
                                          <p:attrName>style.visibility</p:attrName>
                                        </p:attrNameLst>
                                      </p:cBhvr>
                                      <p:to>
                                        <p:strVal val="visible"/>
                                      </p:to>
                                    </p:set>
                                    <p:anim calcmode="lin" valueType="num">
                                      <p:cBhvr additive="base">
                                        <p:cTn id="13" dur="500" fill="hold"/>
                                        <p:tgtEl>
                                          <p:spTgt spid="38400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400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4006">
                                            <p:txEl>
                                              <p:pRg st="2" end="2"/>
                                            </p:txEl>
                                          </p:spTgt>
                                        </p:tgtEl>
                                        <p:attrNameLst>
                                          <p:attrName>style.visibility</p:attrName>
                                        </p:attrNameLst>
                                      </p:cBhvr>
                                      <p:to>
                                        <p:strVal val="visible"/>
                                      </p:to>
                                    </p:set>
                                    <p:anim calcmode="lin" valueType="num">
                                      <p:cBhvr additive="base">
                                        <p:cTn id="19" dur="500" fill="hold"/>
                                        <p:tgtEl>
                                          <p:spTgt spid="38400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400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4006">
                                            <p:txEl>
                                              <p:pRg st="3" end="3"/>
                                            </p:txEl>
                                          </p:spTgt>
                                        </p:tgtEl>
                                        <p:attrNameLst>
                                          <p:attrName>style.visibility</p:attrName>
                                        </p:attrNameLst>
                                      </p:cBhvr>
                                      <p:to>
                                        <p:strVal val="visible"/>
                                      </p:to>
                                    </p:set>
                                    <p:anim calcmode="lin" valueType="num">
                                      <p:cBhvr additive="base">
                                        <p:cTn id="25" dur="500" fill="hold"/>
                                        <p:tgtEl>
                                          <p:spTgt spid="38400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400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84006">
                                            <p:txEl>
                                              <p:pRg st="4" end="4"/>
                                            </p:txEl>
                                          </p:spTgt>
                                        </p:tgtEl>
                                        <p:attrNameLst>
                                          <p:attrName>style.visibility</p:attrName>
                                        </p:attrNameLst>
                                      </p:cBhvr>
                                      <p:to>
                                        <p:strVal val="visible"/>
                                      </p:to>
                                    </p:set>
                                    <p:anim calcmode="lin" valueType="num">
                                      <p:cBhvr additive="base">
                                        <p:cTn id="31" dur="500" fill="hold"/>
                                        <p:tgtEl>
                                          <p:spTgt spid="38400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8400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84006">
                                            <p:txEl>
                                              <p:pRg st="5" end="5"/>
                                            </p:txEl>
                                          </p:spTgt>
                                        </p:tgtEl>
                                        <p:attrNameLst>
                                          <p:attrName>style.visibility</p:attrName>
                                        </p:attrNameLst>
                                      </p:cBhvr>
                                      <p:to>
                                        <p:strVal val="visible"/>
                                      </p:to>
                                    </p:set>
                                    <p:anim calcmode="lin" valueType="num">
                                      <p:cBhvr additive="base">
                                        <p:cTn id="37" dur="500" fill="hold"/>
                                        <p:tgtEl>
                                          <p:spTgt spid="38400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8400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84006">
                                            <p:txEl>
                                              <p:pRg st="6" end="6"/>
                                            </p:txEl>
                                          </p:spTgt>
                                        </p:tgtEl>
                                        <p:attrNameLst>
                                          <p:attrName>style.visibility</p:attrName>
                                        </p:attrNameLst>
                                      </p:cBhvr>
                                      <p:to>
                                        <p:strVal val="visible"/>
                                      </p:to>
                                    </p:set>
                                    <p:anim calcmode="lin" valueType="num">
                                      <p:cBhvr additive="base">
                                        <p:cTn id="43" dur="500" fill="hold"/>
                                        <p:tgtEl>
                                          <p:spTgt spid="38400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8400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84006">
                                            <p:txEl>
                                              <p:pRg st="7" end="7"/>
                                            </p:txEl>
                                          </p:spTgt>
                                        </p:tgtEl>
                                        <p:attrNameLst>
                                          <p:attrName>style.visibility</p:attrName>
                                        </p:attrNameLst>
                                      </p:cBhvr>
                                      <p:to>
                                        <p:strVal val="visible"/>
                                      </p:to>
                                    </p:set>
                                    <p:anim calcmode="lin" valueType="num">
                                      <p:cBhvr additive="base">
                                        <p:cTn id="49" dur="500" fill="hold"/>
                                        <p:tgtEl>
                                          <p:spTgt spid="384006">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84006">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a:t>Tony Devlin</a:t>
            </a:r>
          </a:p>
        </p:txBody>
      </p:sp>
      <p:sp>
        <p:nvSpPr>
          <p:cNvPr id="382981" name="Text Box 5"/>
          <p:cNvSpPr txBox="1">
            <a:spLocks noChangeArrowheads="1"/>
          </p:cNvSpPr>
          <p:nvPr/>
        </p:nvSpPr>
        <p:spPr bwMode="auto">
          <a:xfrm>
            <a:off x="3411538" y="6021388"/>
            <a:ext cx="3082925" cy="366712"/>
          </a:xfrm>
          <a:prstGeom prst="rect">
            <a:avLst/>
          </a:prstGeom>
          <a:noFill/>
          <a:ln w="9525">
            <a:noFill/>
            <a:miter lim="800000"/>
            <a:headEnd/>
            <a:tailEnd/>
          </a:ln>
          <a:effectLst/>
        </p:spPr>
        <p:txBody>
          <a:bodyPr>
            <a:spAutoFit/>
          </a:bodyPr>
          <a:lstStyle/>
          <a:p>
            <a:pPr algn="ctr">
              <a:spcBef>
                <a:spcPct val="50000"/>
              </a:spcBef>
              <a:buFontTx/>
              <a:buNone/>
            </a:pPr>
            <a:r>
              <a:rPr kumimoji="0" lang="en-GB" sz="1800">
                <a:solidFill>
                  <a:schemeClr val="bg2"/>
                </a:solidFill>
                <a:latin typeface="Arial Black" pitchFamily="34" charset="0"/>
              </a:rPr>
              <a:t>Pollit, et al., (1998)</a:t>
            </a:r>
            <a:r>
              <a:rPr kumimoji="0" lang="en-GB" sz="1800">
                <a:latin typeface="Arial Black" pitchFamily="34" charset="0"/>
              </a:rPr>
              <a:t> </a:t>
            </a:r>
          </a:p>
        </p:txBody>
      </p:sp>
      <p:sp>
        <p:nvSpPr>
          <p:cNvPr id="382982" name="Text Box 6"/>
          <p:cNvSpPr txBox="1">
            <a:spLocks noChangeArrowheads="1"/>
          </p:cNvSpPr>
          <p:nvPr/>
        </p:nvSpPr>
        <p:spPr bwMode="auto">
          <a:xfrm>
            <a:off x="0" y="1600200"/>
            <a:ext cx="9906000" cy="822325"/>
          </a:xfrm>
          <a:prstGeom prst="rect">
            <a:avLst/>
          </a:prstGeom>
          <a:noFill/>
          <a:ln w="9525">
            <a:noFill/>
            <a:miter lim="800000"/>
            <a:headEnd/>
            <a:tailEnd/>
          </a:ln>
          <a:effectLst/>
        </p:spPr>
        <p:txBody>
          <a:bodyPr>
            <a:spAutoFit/>
          </a:bodyPr>
          <a:lstStyle/>
          <a:p>
            <a:pPr algn="ctr">
              <a:spcBef>
                <a:spcPct val="50000"/>
              </a:spcBef>
              <a:buFontTx/>
              <a:buNone/>
            </a:pPr>
            <a:r>
              <a:rPr kumimoji="0" lang="en-GB" sz="2400" b="1">
                <a:solidFill>
                  <a:schemeClr val="bg2"/>
                </a:solidFill>
                <a:latin typeface="Arial" charset="0"/>
              </a:rPr>
              <a:t>The emphasis is on management that accentuates greater accountability through:</a:t>
            </a:r>
            <a:r>
              <a:rPr kumimoji="0" lang="en-GB" sz="2400">
                <a:latin typeface="Arial" charset="0"/>
              </a:rPr>
              <a:t> </a:t>
            </a:r>
          </a:p>
        </p:txBody>
      </p:sp>
      <p:sp>
        <p:nvSpPr>
          <p:cNvPr id="382983" name="Rectangle 7"/>
          <p:cNvSpPr>
            <a:spLocks noGrp="1" noChangeArrowheads="1"/>
          </p:cNvSpPr>
          <p:nvPr>
            <p:ph type="body" idx="1"/>
          </p:nvPr>
        </p:nvSpPr>
        <p:spPr bwMode="auto">
          <a:xfrm>
            <a:off x="273050" y="2709863"/>
            <a:ext cx="4464050" cy="2736850"/>
          </a:xfrm>
          <a:noFill/>
          <a:ln>
            <a:miter lim="800000"/>
            <a:headEnd/>
            <a:tailEnd/>
          </a:ln>
        </p:spPr>
        <p:txBody>
          <a:bodyPr vert="horz" wrap="square" lIns="91440" tIns="45720" rIns="91440" bIns="45720" numCol="1" anchor="t" anchorCtr="0" compatLnSpc="1">
            <a:prstTxWarp prst="textNoShape">
              <a:avLst/>
            </a:prstTxWarp>
          </a:bodyPr>
          <a:lstStyle/>
          <a:p>
            <a:pPr marL="1485900" lvl="2" indent="-628650" algn="just">
              <a:lnSpc>
                <a:spcPct val="240000"/>
              </a:lnSpc>
              <a:spcBef>
                <a:spcPct val="0"/>
              </a:spcBef>
              <a:buClr>
                <a:srgbClr val="0000CC"/>
              </a:buClr>
              <a:buSzPct val="125000"/>
              <a:buFont typeface="Wingdings" pitchFamily="2" charset="2"/>
              <a:buChar char="Ü"/>
            </a:pPr>
            <a:r>
              <a:rPr kumimoji="0" lang="en-GB">
                <a:solidFill>
                  <a:schemeClr val="bg2"/>
                </a:solidFill>
                <a:effectLst/>
                <a:latin typeface="Arial" charset="0"/>
              </a:rPr>
              <a:t>Efficiency</a:t>
            </a:r>
          </a:p>
          <a:p>
            <a:pPr marL="1485900" lvl="2" indent="-628650" algn="just">
              <a:lnSpc>
                <a:spcPct val="240000"/>
              </a:lnSpc>
              <a:spcBef>
                <a:spcPct val="0"/>
              </a:spcBef>
              <a:buClr>
                <a:srgbClr val="0000CC"/>
              </a:buClr>
              <a:buSzPct val="125000"/>
              <a:buFont typeface="Wingdings" pitchFamily="2" charset="2"/>
              <a:buChar char="Ü"/>
            </a:pPr>
            <a:r>
              <a:rPr kumimoji="0" lang="en-GB">
                <a:solidFill>
                  <a:schemeClr val="bg2"/>
                </a:solidFill>
                <a:effectLst/>
                <a:latin typeface="Arial" charset="0"/>
              </a:rPr>
              <a:t>effectiveness</a:t>
            </a:r>
          </a:p>
          <a:p>
            <a:pPr marL="1485900" lvl="2" indent="-628650" algn="just">
              <a:lnSpc>
                <a:spcPct val="240000"/>
              </a:lnSpc>
              <a:spcBef>
                <a:spcPct val="0"/>
              </a:spcBef>
              <a:buClr>
                <a:srgbClr val="0000CC"/>
              </a:buClr>
              <a:buSzPct val="125000"/>
              <a:buFont typeface="Wingdings" pitchFamily="2" charset="2"/>
              <a:buChar char="Ü"/>
            </a:pPr>
            <a:r>
              <a:rPr kumimoji="0" lang="en-GB">
                <a:solidFill>
                  <a:schemeClr val="bg2"/>
                </a:solidFill>
                <a:effectLst/>
                <a:latin typeface="Arial" charset="0"/>
              </a:rPr>
              <a:t>economy</a:t>
            </a:r>
          </a:p>
          <a:p>
            <a:pPr>
              <a:buFontTx/>
              <a:buNone/>
            </a:pPr>
            <a:endParaRPr kumimoji="0" lang="en-GB" sz="2600">
              <a:effectLst/>
              <a:latin typeface="Arial" charset="0"/>
            </a:endParaRPr>
          </a:p>
        </p:txBody>
      </p:sp>
      <p:sp useBgFill="1">
        <p:nvSpPr>
          <p:cNvPr id="382985" name="Rectangle 9"/>
          <p:cNvSpPr>
            <a:spLocks noGrp="1" noChangeArrowheads="1"/>
          </p:cNvSpPr>
          <p:nvPr>
            <p:ph type="title"/>
          </p:nvPr>
        </p:nvSpPr>
        <p:spPr bwMode="auto">
          <a:xfrm>
            <a:off x="0" y="873125"/>
            <a:ext cx="9906000" cy="468313"/>
          </a:xfrm>
          <a:ln>
            <a:miter lim="800000"/>
            <a:headEnd/>
            <a:tailEnd/>
          </a:ln>
        </p:spPr>
        <p:txBody>
          <a:bodyPr vert="horz" wrap="square" lIns="91440" tIns="45720" rIns="91440" bIns="45720" numCol="1" anchor="t" anchorCtr="0" compatLnSpc="1">
            <a:prstTxWarp prst="textNoShape">
              <a:avLst/>
            </a:prstTxWarp>
          </a:bodyPr>
          <a:lstStyle/>
          <a:p>
            <a:pPr algn="ctr"/>
            <a:r>
              <a:rPr lang="en-US" u="sng">
                <a:solidFill>
                  <a:schemeClr val="bg2"/>
                </a:solidFill>
                <a:effectLst/>
                <a:latin typeface="Arial" charset="0"/>
              </a:rPr>
              <a:t>T</a:t>
            </a:r>
            <a:r>
              <a:rPr kumimoji="0" lang="en-GB" u="sng">
                <a:solidFill>
                  <a:schemeClr val="bg2"/>
                </a:solidFill>
                <a:effectLst/>
                <a:latin typeface="Arial" charset="0"/>
              </a:rPr>
              <a:t>he Political And Statutory Framework</a:t>
            </a:r>
            <a:r>
              <a:rPr kumimoji="0" lang="en-GB" b="0">
                <a:solidFill>
                  <a:schemeClr val="bg2"/>
                </a:solidFill>
                <a:effectLst/>
                <a:latin typeface="Arial" charset="0"/>
              </a:rPr>
              <a:t> </a:t>
            </a:r>
            <a:r>
              <a:rPr kumimoji="0" lang="en-GB" u="sng">
                <a:solidFill>
                  <a:schemeClr val="bg2"/>
                </a:solidFill>
                <a:effectLst/>
                <a:latin typeface="Arial" charset="0"/>
              </a:rPr>
              <a:t>Greater Accountability</a:t>
            </a:r>
            <a:r>
              <a:rPr kumimoji="0" lang="en-GB" b="0">
                <a:solidFill>
                  <a:schemeClr val="bg2"/>
                </a:solidFill>
                <a:effectLst>
                  <a:outerShdw blurRad="38100" dist="38100" dir="2700000" algn="tl">
                    <a:srgbClr val="FFFFFF"/>
                  </a:outerShdw>
                </a:effectLst>
                <a:latin typeface="Arial" charset="0"/>
              </a:rPr>
              <a:t> </a:t>
            </a:r>
            <a:endParaRPr kumimoji="0" lang="en-US" b="0">
              <a:solidFill>
                <a:schemeClr val="bg2"/>
              </a:solidFill>
              <a:effectLst>
                <a:outerShdw blurRad="38100" dist="38100" dir="2700000" algn="tl">
                  <a:srgbClr val="FFFFFF"/>
                </a:outerShdw>
              </a:effectLst>
              <a:latin typeface="Arial" charset="0"/>
            </a:endParaRPr>
          </a:p>
        </p:txBody>
      </p:sp>
      <p:sp>
        <p:nvSpPr>
          <p:cNvPr id="382986" name="Rectangle 10"/>
          <p:cNvSpPr>
            <a:spLocks noChangeArrowheads="1"/>
          </p:cNvSpPr>
          <p:nvPr/>
        </p:nvSpPr>
        <p:spPr bwMode="auto">
          <a:xfrm>
            <a:off x="4953000" y="3068638"/>
            <a:ext cx="4392613" cy="2016125"/>
          </a:xfrm>
          <a:prstGeom prst="rect">
            <a:avLst/>
          </a:prstGeom>
          <a:noFill/>
          <a:ln w="9525">
            <a:noFill/>
            <a:miter lim="800000"/>
            <a:headEnd/>
            <a:tailEnd/>
          </a:ln>
        </p:spPr>
        <p:txBody>
          <a:bodyPr/>
          <a:lstStyle/>
          <a:p>
            <a:pPr marL="1485900" lvl="2" indent="-628650" algn="just">
              <a:lnSpc>
                <a:spcPct val="240000"/>
              </a:lnSpc>
              <a:spcBef>
                <a:spcPct val="0"/>
              </a:spcBef>
              <a:buClr>
                <a:srgbClr val="0000CC"/>
              </a:buClr>
              <a:buSzPct val="125000"/>
              <a:buFont typeface="Wingdings" pitchFamily="2" charset="2"/>
              <a:buChar char="Ü"/>
            </a:pPr>
            <a:r>
              <a:rPr kumimoji="0" lang="en-GB" sz="2400">
                <a:solidFill>
                  <a:schemeClr val="bg2"/>
                </a:solidFill>
                <a:latin typeface="Arial" charset="0"/>
              </a:rPr>
              <a:t>value-for-money</a:t>
            </a:r>
          </a:p>
          <a:p>
            <a:pPr marL="1485900" lvl="2" indent="-628650" algn="just">
              <a:lnSpc>
                <a:spcPct val="240000"/>
              </a:lnSpc>
              <a:spcBef>
                <a:spcPct val="0"/>
              </a:spcBef>
              <a:buClr>
                <a:srgbClr val="0000CC"/>
              </a:buClr>
              <a:buSzPct val="125000"/>
              <a:buFont typeface="Wingdings" pitchFamily="2" charset="2"/>
              <a:buChar char="Ü"/>
            </a:pPr>
            <a:r>
              <a:rPr kumimoji="0" lang="en-GB" sz="2400">
                <a:solidFill>
                  <a:schemeClr val="bg2"/>
                </a:solidFill>
                <a:latin typeface="Arial" charset="0"/>
              </a:rPr>
              <a:t>equity</a:t>
            </a:r>
            <a:endParaRPr kumimoji="0" lang="en-GB"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3829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iterate type="wd">
                                    <p:tmAbs val="300"/>
                                  </p:iterate>
                                  <p:childTnLst>
                                    <p:set>
                                      <p:cBhvr>
                                        <p:cTn id="8" dur="1" fill="hold">
                                          <p:stCondLst>
                                            <p:cond delay="299"/>
                                          </p:stCondLst>
                                        </p:cTn>
                                        <p:tgtEl>
                                          <p:spTgt spid="3829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iterate type="wd">
                                    <p:tmAbs val="300"/>
                                  </p:iterate>
                                  <p:childTnLst>
                                    <p:set>
                                      <p:cBhvr>
                                        <p:cTn id="10" dur="1" fill="hold">
                                          <p:stCondLst>
                                            <p:cond delay="299"/>
                                          </p:stCondLst>
                                        </p:cTn>
                                        <p:tgtEl>
                                          <p:spTgt spid="3829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wd">
                                    <p:tmAbs val="300"/>
                                  </p:iterate>
                                  <p:childTnLst>
                                    <p:set>
                                      <p:cBhvr>
                                        <p:cTn id="14" dur="1" fill="hold">
                                          <p:stCondLst>
                                            <p:cond delay="299"/>
                                          </p:stCondLst>
                                        </p:cTn>
                                        <p:tgtEl>
                                          <p:spTgt spid="382986">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iterate type="wd">
                                    <p:tmAbs val="300"/>
                                  </p:iterate>
                                  <p:childTnLst>
                                    <p:set>
                                      <p:cBhvr>
                                        <p:cTn id="16" dur="1" fill="hold">
                                          <p:stCondLst>
                                            <p:cond delay="299"/>
                                          </p:stCondLst>
                                        </p:cTn>
                                        <p:tgtEl>
                                          <p:spTgt spid="3829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83" grpId="0" build="p" autoUpdateAnimBg="0"/>
      <p:bldP spid="38298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Tony Devlin</a:t>
            </a:r>
          </a:p>
        </p:txBody>
      </p:sp>
      <p:sp>
        <p:nvSpPr>
          <p:cNvPr id="387077" name="Text Box 5"/>
          <p:cNvSpPr txBox="1">
            <a:spLocks noChangeArrowheads="1"/>
          </p:cNvSpPr>
          <p:nvPr/>
        </p:nvSpPr>
        <p:spPr bwMode="auto">
          <a:xfrm>
            <a:off x="0" y="1200150"/>
            <a:ext cx="9906000" cy="1006475"/>
          </a:xfrm>
          <a:prstGeom prst="rect">
            <a:avLst/>
          </a:prstGeom>
          <a:noFill/>
          <a:ln w="9525">
            <a:noFill/>
            <a:miter lim="800000"/>
            <a:headEnd/>
            <a:tailEnd/>
          </a:ln>
          <a:effectLst/>
        </p:spPr>
        <p:txBody>
          <a:bodyPr>
            <a:spAutoFit/>
          </a:bodyPr>
          <a:lstStyle/>
          <a:p>
            <a:pPr algn="ctr">
              <a:spcBef>
                <a:spcPct val="50000"/>
              </a:spcBef>
              <a:buFontTx/>
              <a:buNone/>
            </a:pPr>
            <a:r>
              <a:rPr kumimoji="0" lang="en-GB" sz="2000" b="1" i="1">
                <a:solidFill>
                  <a:schemeClr val="bg2"/>
                </a:solidFill>
                <a:latin typeface="Arial" charset="0"/>
              </a:rPr>
              <a:t>Effective school responses to national policy directions and statutory frameworks requires that they become more proactive not reactive in areas such as:</a:t>
            </a:r>
            <a:endParaRPr kumimoji="0" lang="en-GB" sz="2400">
              <a:latin typeface="Arial" charset="0"/>
            </a:endParaRPr>
          </a:p>
        </p:txBody>
      </p:sp>
      <p:sp>
        <p:nvSpPr>
          <p:cNvPr id="387078" name="Rectangle 6"/>
          <p:cNvSpPr>
            <a:spLocks noGrp="1" noChangeArrowheads="1"/>
          </p:cNvSpPr>
          <p:nvPr>
            <p:ph type="body" idx="1"/>
          </p:nvPr>
        </p:nvSpPr>
        <p:spPr bwMode="auto">
          <a:xfrm>
            <a:off x="201613" y="2349500"/>
            <a:ext cx="4348162" cy="4032250"/>
          </a:xfrm>
          <a:noFill/>
          <a:ln>
            <a:miter lim="800000"/>
            <a:headEnd/>
            <a:tailEnd/>
          </a:ln>
        </p:spPr>
        <p:txBody>
          <a:bodyPr vert="horz" wrap="square" lIns="91440" tIns="45720" rIns="91440" bIns="45720" numCol="1" anchor="t" anchorCtr="0" compatLnSpc="1">
            <a:prstTxWarp prst="textNoShape">
              <a:avLst/>
            </a:prstTxWarp>
          </a:bodyPr>
          <a:lstStyle/>
          <a:p>
            <a:pPr marL="628650" lvl="2" indent="-342900" defTabSz="114300">
              <a:lnSpc>
                <a:spcPct val="75000"/>
              </a:lnSpc>
              <a:buFont typeface="Arial" charset="0"/>
              <a:buNone/>
              <a:tabLst>
                <a:tab pos="628650" algn="l"/>
              </a:tabLst>
            </a:pPr>
            <a:r>
              <a:rPr kumimoji="0" lang="en-GB" sz="1800" b="1">
                <a:solidFill>
                  <a:schemeClr val="bg2"/>
                </a:solidFill>
                <a:effectLst/>
                <a:latin typeface="Arial" charset="0"/>
              </a:rPr>
              <a:t>1)	Performance management </a:t>
            </a:r>
          </a:p>
          <a:p>
            <a:pPr marL="628650" lvl="2" indent="-342900" defTabSz="114300">
              <a:lnSpc>
                <a:spcPct val="80000"/>
              </a:lnSpc>
              <a:spcBef>
                <a:spcPct val="0"/>
              </a:spcBef>
              <a:buFont typeface="Arial" charset="0"/>
              <a:buNone/>
              <a:tabLst>
                <a:tab pos="628650" algn="l"/>
              </a:tabLst>
            </a:pPr>
            <a:endParaRPr kumimoji="0" lang="en-GB" sz="1800" b="1">
              <a:solidFill>
                <a:schemeClr val="bg2"/>
              </a:solidFill>
              <a:effectLst/>
              <a:latin typeface="Arial" charset="0"/>
            </a:endParaRPr>
          </a:p>
          <a:p>
            <a:pPr marL="628650" lvl="2" indent="-342900" defTabSz="114300">
              <a:lnSpc>
                <a:spcPct val="100000"/>
              </a:lnSpc>
              <a:spcBef>
                <a:spcPct val="0"/>
              </a:spcBef>
              <a:buFont typeface="Arial" charset="0"/>
              <a:buNone/>
              <a:tabLst>
                <a:tab pos="628650" algn="l"/>
              </a:tabLst>
            </a:pPr>
            <a:r>
              <a:rPr kumimoji="0" lang="en-GB" sz="1800" b="1">
                <a:solidFill>
                  <a:schemeClr val="bg2"/>
                </a:solidFill>
                <a:effectLst/>
                <a:latin typeface="Arial" charset="0"/>
              </a:rPr>
              <a:t>2)	Continuing Professional Development (CPD)</a:t>
            </a:r>
          </a:p>
          <a:p>
            <a:pPr marL="628650" lvl="2" indent="-342900" defTabSz="114300">
              <a:lnSpc>
                <a:spcPct val="80000"/>
              </a:lnSpc>
              <a:spcBef>
                <a:spcPct val="0"/>
              </a:spcBef>
              <a:buFont typeface="Arial" charset="0"/>
              <a:buNone/>
              <a:tabLst>
                <a:tab pos="628650" algn="l"/>
              </a:tabLst>
            </a:pPr>
            <a:endParaRPr kumimoji="0" lang="en-GB" sz="1800" b="1">
              <a:solidFill>
                <a:schemeClr val="bg2"/>
              </a:solidFill>
              <a:effectLst/>
              <a:latin typeface="Arial" charset="0"/>
            </a:endParaRPr>
          </a:p>
          <a:p>
            <a:pPr marL="628650" lvl="2" indent="-342900" defTabSz="114300">
              <a:lnSpc>
                <a:spcPct val="100000"/>
              </a:lnSpc>
              <a:spcBef>
                <a:spcPct val="0"/>
              </a:spcBef>
              <a:buFont typeface="Arial" charset="0"/>
              <a:buNone/>
              <a:tabLst>
                <a:tab pos="628650" algn="l"/>
              </a:tabLst>
            </a:pPr>
            <a:r>
              <a:rPr kumimoji="0" lang="en-GB" sz="1800" b="1">
                <a:solidFill>
                  <a:schemeClr val="bg2"/>
                </a:solidFill>
                <a:effectLst/>
                <a:latin typeface="Arial" charset="0"/>
              </a:rPr>
              <a:t>3)	Planned staffing</a:t>
            </a:r>
          </a:p>
          <a:p>
            <a:pPr marL="628650" lvl="2" indent="-342900" defTabSz="114300">
              <a:lnSpc>
                <a:spcPct val="80000"/>
              </a:lnSpc>
              <a:spcBef>
                <a:spcPct val="0"/>
              </a:spcBef>
              <a:buFont typeface="Arial" charset="0"/>
              <a:buNone/>
              <a:tabLst>
                <a:tab pos="628650" algn="l"/>
              </a:tabLst>
            </a:pPr>
            <a:endParaRPr kumimoji="0" lang="en-GB" sz="1800" b="1">
              <a:solidFill>
                <a:schemeClr val="bg2"/>
              </a:solidFill>
              <a:effectLst/>
              <a:latin typeface="Arial" charset="0"/>
            </a:endParaRPr>
          </a:p>
          <a:p>
            <a:pPr marL="628650" lvl="2" indent="-342900" defTabSz="114300">
              <a:lnSpc>
                <a:spcPct val="100000"/>
              </a:lnSpc>
              <a:spcBef>
                <a:spcPct val="0"/>
              </a:spcBef>
              <a:buFont typeface="Arial" charset="0"/>
              <a:buNone/>
              <a:tabLst>
                <a:tab pos="628650" algn="l"/>
              </a:tabLst>
            </a:pPr>
            <a:r>
              <a:rPr kumimoji="0" lang="en-GB" sz="1800" b="1">
                <a:solidFill>
                  <a:schemeClr val="bg2"/>
                </a:solidFill>
                <a:effectLst/>
                <a:latin typeface="Arial" charset="0"/>
              </a:rPr>
              <a:t>4)	Equal opportunities</a:t>
            </a:r>
          </a:p>
          <a:p>
            <a:pPr marL="628650" lvl="2" indent="-342900" defTabSz="114300">
              <a:lnSpc>
                <a:spcPct val="80000"/>
              </a:lnSpc>
              <a:spcBef>
                <a:spcPct val="0"/>
              </a:spcBef>
              <a:buFont typeface="Arial" charset="0"/>
              <a:buNone/>
              <a:tabLst>
                <a:tab pos="628650" algn="l"/>
              </a:tabLst>
            </a:pPr>
            <a:endParaRPr kumimoji="0" lang="en-GB" sz="1800" b="1">
              <a:solidFill>
                <a:schemeClr val="bg2"/>
              </a:solidFill>
              <a:effectLst/>
              <a:latin typeface="Arial" charset="0"/>
            </a:endParaRPr>
          </a:p>
          <a:p>
            <a:pPr marL="628650" lvl="2" indent="-342900" defTabSz="114300">
              <a:lnSpc>
                <a:spcPct val="100000"/>
              </a:lnSpc>
              <a:spcBef>
                <a:spcPct val="0"/>
              </a:spcBef>
              <a:buFont typeface="Arial" charset="0"/>
              <a:buAutoNum type="arabicParenR" startAt="5"/>
              <a:tabLst>
                <a:tab pos="628650" algn="l"/>
              </a:tabLst>
            </a:pPr>
            <a:r>
              <a:rPr kumimoji="0" lang="en-GB" sz="1800" b="1">
                <a:solidFill>
                  <a:schemeClr val="bg2"/>
                </a:solidFill>
                <a:effectLst/>
                <a:latin typeface="Arial" charset="0"/>
              </a:rPr>
              <a:t>Institutional improvement and quality management to raise achievement</a:t>
            </a:r>
          </a:p>
          <a:p>
            <a:pPr marL="628650" lvl="2" indent="-342900" defTabSz="114300">
              <a:lnSpc>
                <a:spcPct val="100000"/>
              </a:lnSpc>
              <a:spcBef>
                <a:spcPct val="0"/>
              </a:spcBef>
              <a:buFont typeface="Arial" charset="0"/>
              <a:buNone/>
              <a:tabLst>
                <a:tab pos="628650" algn="l"/>
              </a:tabLst>
            </a:pPr>
            <a:endParaRPr kumimoji="0" lang="en-GB" sz="1800" b="1">
              <a:solidFill>
                <a:schemeClr val="bg2"/>
              </a:solidFill>
              <a:effectLst/>
              <a:latin typeface="Arial" charset="0"/>
            </a:endParaRPr>
          </a:p>
          <a:p>
            <a:pPr marL="628650" lvl="2" indent="-342900" defTabSz="114300">
              <a:lnSpc>
                <a:spcPct val="100000"/>
              </a:lnSpc>
              <a:spcBef>
                <a:spcPct val="0"/>
              </a:spcBef>
              <a:buFont typeface="Arial" charset="0"/>
              <a:buAutoNum type="arabicParenR" startAt="5"/>
              <a:tabLst>
                <a:tab pos="628650" algn="l"/>
              </a:tabLst>
            </a:pPr>
            <a:r>
              <a:rPr kumimoji="0" lang="en-GB" sz="1800" b="1">
                <a:solidFill>
                  <a:schemeClr val="bg2"/>
                </a:solidFill>
                <a:effectLst/>
                <a:latin typeface="Arial" charset="0"/>
              </a:rPr>
              <a:t>Management of morale and motivation</a:t>
            </a:r>
            <a:endParaRPr kumimoji="0" lang="en-GB" sz="1600" b="1">
              <a:solidFill>
                <a:schemeClr val="bg2"/>
              </a:solidFill>
              <a:effectLst/>
              <a:latin typeface="Arial" charset="0"/>
            </a:endParaRPr>
          </a:p>
        </p:txBody>
      </p:sp>
      <p:sp>
        <p:nvSpPr>
          <p:cNvPr id="387080" name="Rectangle 8"/>
          <p:cNvSpPr>
            <a:spLocks noGrp="1" noChangeArrowheads="1"/>
          </p:cNvSpPr>
          <p:nvPr>
            <p:ph type="title"/>
          </p:nvPr>
        </p:nvSpPr>
        <p:spPr bwMode="auto">
          <a:xfrm>
            <a:off x="2001838" y="800100"/>
            <a:ext cx="5902325" cy="3429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u="sng">
                <a:solidFill>
                  <a:schemeClr val="bg2"/>
                </a:solidFill>
                <a:effectLst/>
                <a:latin typeface="Arial" charset="0"/>
              </a:rPr>
              <a:t>The </a:t>
            </a:r>
            <a:r>
              <a:rPr kumimoji="0" lang="en-GB" u="sng">
                <a:solidFill>
                  <a:schemeClr val="bg2"/>
                </a:solidFill>
                <a:effectLst/>
                <a:latin typeface="Arial" charset="0"/>
              </a:rPr>
              <a:t>School Response</a:t>
            </a:r>
            <a:r>
              <a:rPr kumimoji="0" lang="en-GB" b="0">
                <a:solidFill>
                  <a:schemeClr val="bg2"/>
                </a:solidFill>
                <a:latin typeface="Arial" charset="0"/>
              </a:rPr>
              <a:t> </a:t>
            </a:r>
            <a:endParaRPr kumimoji="0" lang="en-US" b="0">
              <a:solidFill>
                <a:schemeClr val="bg2"/>
              </a:solidFill>
              <a:latin typeface="Arial" charset="0"/>
            </a:endParaRPr>
          </a:p>
        </p:txBody>
      </p:sp>
      <p:sp>
        <p:nvSpPr>
          <p:cNvPr id="387082" name="Rectangle 10"/>
          <p:cNvSpPr>
            <a:spLocks noChangeArrowheads="1"/>
          </p:cNvSpPr>
          <p:nvPr/>
        </p:nvSpPr>
        <p:spPr bwMode="auto">
          <a:xfrm>
            <a:off x="5097463" y="2349500"/>
            <a:ext cx="4564062" cy="4103688"/>
          </a:xfrm>
          <a:prstGeom prst="rect">
            <a:avLst/>
          </a:prstGeom>
          <a:noFill/>
          <a:ln w="9525">
            <a:noFill/>
            <a:miter lim="800000"/>
            <a:headEnd/>
            <a:tailEnd/>
          </a:ln>
        </p:spPr>
        <p:txBody>
          <a:bodyPr/>
          <a:lstStyle/>
          <a:p>
            <a:pPr marL="781050" lvl="2" indent="-495300" defTabSz="179388">
              <a:lnSpc>
                <a:spcPct val="95000"/>
              </a:lnSpc>
              <a:spcBef>
                <a:spcPct val="35000"/>
              </a:spcBef>
              <a:buFont typeface="Arial" charset="0"/>
              <a:buNone/>
              <a:tabLst>
                <a:tab pos="808038" algn="l"/>
              </a:tabLst>
            </a:pPr>
            <a:r>
              <a:rPr kumimoji="0" lang="en-GB" sz="1800" b="1">
                <a:solidFill>
                  <a:schemeClr val="bg2"/>
                </a:solidFill>
                <a:latin typeface="Arial" charset="0"/>
              </a:rPr>
              <a:t>7)	Staff interpersonal relationships which are fundamental to management processes and provide a model for pupils</a:t>
            </a:r>
          </a:p>
          <a:p>
            <a:pPr marL="781050" lvl="2" indent="-495300" defTabSz="179388">
              <a:lnSpc>
                <a:spcPct val="80000"/>
              </a:lnSpc>
              <a:spcBef>
                <a:spcPct val="0"/>
              </a:spcBef>
              <a:buFont typeface="Arial" charset="0"/>
              <a:buNone/>
              <a:tabLst>
                <a:tab pos="808038" algn="l"/>
              </a:tabLst>
            </a:pPr>
            <a:endParaRPr kumimoji="0" lang="en-GB" sz="1800" b="1">
              <a:solidFill>
                <a:schemeClr val="bg2"/>
              </a:solidFill>
              <a:latin typeface="Arial" charset="0"/>
            </a:endParaRPr>
          </a:p>
          <a:p>
            <a:pPr marL="781050" lvl="2" indent="-495300" defTabSz="179388">
              <a:spcBef>
                <a:spcPct val="0"/>
              </a:spcBef>
              <a:buFont typeface="Arial" charset="0"/>
              <a:buNone/>
              <a:tabLst>
                <a:tab pos="808038" algn="l"/>
              </a:tabLst>
            </a:pPr>
            <a:r>
              <a:rPr kumimoji="0" lang="en-GB" sz="1800" b="1">
                <a:solidFill>
                  <a:schemeClr val="bg2"/>
                </a:solidFill>
                <a:latin typeface="Arial" charset="0"/>
              </a:rPr>
              <a:t>8)	Ensuring that support staff play a full part of the institution by involvement in activities</a:t>
            </a:r>
          </a:p>
          <a:p>
            <a:pPr marL="781050" lvl="2" indent="-495300" defTabSz="179388">
              <a:lnSpc>
                <a:spcPct val="80000"/>
              </a:lnSpc>
              <a:spcBef>
                <a:spcPct val="0"/>
              </a:spcBef>
              <a:buFont typeface="Arial" charset="0"/>
              <a:buNone/>
              <a:tabLst>
                <a:tab pos="808038" algn="l"/>
              </a:tabLst>
            </a:pPr>
            <a:endParaRPr kumimoji="0" lang="en-GB" sz="1800" b="1">
              <a:solidFill>
                <a:schemeClr val="bg2"/>
              </a:solidFill>
              <a:latin typeface="Arial" charset="0"/>
            </a:endParaRPr>
          </a:p>
          <a:p>
            <a:pPr marL="781050" lvl="2" indent="-495300" defTabSz="179388">
              <a:spcBef>
                <a:spcPct val="0"/>
              </a:spcBef>
              <a:buFont typeface="Arial" charset="0"/>
              <a:buNone/>
              <a:tabLst>
                <a:tab pos="808038" algn="l"/>
              </a:tabLst>
            </a:pPr>
            <a:r>
              <a:rPr kumimoji="0" lang="en-GB" sz="1800" b="1">
                <a:solidFill>
                  <a:schemeClr val="bg2"/>
                </a:solidFill>
                <a:latin typeface="Arial" charset="0"/>
              </a:rPr>
              <a:t>9)	Systematic succession planning linked to individual career development.</a:t>
            </a:r>
          </a:p>
          <a:p>
            <a:pPr marL="781050" lvl="2" indent="-495300" defTabSz="179388">
              <a:lnSpc>
                <a:spcPct val="80000"/>
              </a:lnSpc>
              <a:spcBef>
                <a:spcPct val="0"/>
              </a:spcBef>
              <a:buFont typeface="Arial" charset="0"/>
              <a:buNone/>
              <a:tabLst>
                <a:tab pos="808038" algn="l"/>
              </a:tabLst>
            </a:pPr>
            <a:endParaRPr kumimoji="0" lang="en-GB" sz="1800" b="1">
              <a:solidFill>
                <a:schemeClr val="bg2"/>
              </a:solidFill>
              <a:latin typeface="Arial" charset="0"/>
            </a:endParaRPr>
          </a:p>
          <a:p>
            <a:pPr marL="781050" lvl="2" indent="-495300" defTabSz="179388">
              <a:spcBef>
                <a:spcPct val="0"/>
              </a:spcBef>
              <a:buFont typeface="Arial" charset="0"/>
              <a:buNone/>
              <a:tabLst>
                <a:tab pos="808038" algn="l"/>
              </a:tabLst>
            </a:pPr>
            <a:r>
              <a:rPr kumimoji="0" lang="en-GB" sz="1800" b="1">
                <a:solidFill>
                  <a:schemeClr val="bg2"/>
                </a:solidFill>
                <a:latin typeface="Arial" charset="0"/>
              </a:rPr>
              <a:t>10)	Clear and valid management policies, procedures and rules</a:t>
            </a:r>
            <a:r>
              <a:rPr kumimoji="0" lang="en-GB" sz="1600" b="1">
                <a:solidFill>
                  <a:schemeClr val="bg2"/>
                </a:solidFill>
                <a:latin typeface="Arial" charset="0"/>
              </a:rPr>
              <a:t>.</a:t>
            </a:r>
            <a:endParaRPr kumimoji="0" lang="en-GB" sz="1600">
              <a:solidFill>
                <a:schemeClr val="bg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707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87078">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87078">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87078">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87078">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87078">
                                            <p:txEl>
                                              <p:pRg st="10" end="1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87082">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87082">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87082">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870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8" grpId="0" build="p" autoUpdateAnimBg="0"/>
      <p:bldP spid="38708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
            </a:r>
            <a:br>
              <a:rPr lang="en-GB" dirty="0" smtClean="0"/>
            </a:br>
            <a:r>
              <a:rPr lang="en-GB" dirty="0" smtClean="0"/>
              <a:t/>
            </a:r>
            <a:br>
              <a:rPr lang="en-GB" dirty="0" smtClean="0"/>
            </a:br>
            <a:r>
              <a:rPr lang="en-GB" dirty="0" smtClean="0"/>
              <a:t>A Personal Perspective…</a:t>
            </a:r>
            <a:endParaRPr lang="en-GB" dirty="0"/>
          </a:p>
        </p:txBody>
      </p:sp>
      <p:sp>
        <p:nvSpPr>
          <p:cNvPr id="3" name="Content Placeholder 2"/>
          <p:cNvSpPr>
            <a:spLocks noGrp="1"/>
          </p:cNvSpPr>
          <p:nvPr>
            <p:ph idx="1"/>
          </p:nvPr>
        </p:nvSpPr>
        <p:spPr/>
        <p:txBody>
          <a:bodyPr/>
          <a:lstStyle/>
          <a:p>
            <a:pPr>
              <a:defRPr/>
            </a:pPr>
            <a:r>
              <a:rPr lang="en-GB" sz="2000" b="1" dirty="0" smtClean="0"/>
              <a:t>A Frame of Reference is the totality of all the attitudes, </a:t>
            </a:r>
            <a:r>
              <a:rPr lang="en-GB" sz="2000" b="1" dirty="0" err="1" smtClean="0"/>
              <a:t>preassumptions</a:t>
            </a:r>
            <a:r>
              <a:rPr lang="en-GB" sz="2000" b="1" dirty="0" smtClean="0"/>
              <a:t> and psychological influences that determine how a person perceives and interprets issues and events. HRM has 2 Frames of Reference: Pluralism and </a:t>
            </a:r>
            <a:r>
              <a:rPr lang="en-GB" sz="2000" b="1" dirty="0" err="1" smtClean="0"/>
              <a:t>Unitarism</a:t>
            </a:r>
            <a:r>
              <a:rPr lang="en-GB" sz="2000" b="1" dirty="0" smtClean="0"/>
              <a:t>.</a:t>
            </a:r>
          </a:p>
          <a:p>
            <a:pPr>
              <a:defRPr/>
            </a:pPr>
            <a:r>
              <a:rPr lang="en-GB" sz="2000" b="1" dirty="0" smtClean="0"/>
              <a:t>Which is the better Frame of Reference for Education?</a:t>
            </a:r>
          </a:p>
          <a:p>
            <a:pPr>
              <a:defRPr/>
            </a:pPr>
            <a:r>
              <a:rPr lang="en-GB" sz="2000" b="1" dirty="0" smtClean="0"/>
              <a:t>When you’ve ‘answered that question…Now…</a:t>
            </a:r>
          </a:p>
          <a:p>
            <a:pPr>
              <a:defRPr/>
            </a:pPr>
            <a:r>
              <a:rPr lang="en-US" sz="2000" b="1" dirty="0" smtClean="0"/>
              <a:t>State three positive things about the way people are managed in your </a:t>
            </a:r>
            <a:r>
              <a:rPr lang="en-US" sz="2000" b="1" dirty="0" err="1" smtClean="0"/>
              <a:t>organisation</a:t>
            </a:r>
            <a:r>
              <a:rPr lang="en-US" sz="2000" b="1" dirty="0" smtClean="0"/>
              <a:t>.</a:t>
            </a:r>
            <a:endParaRPr lang="en-GB" sz="2000" dirty="0" smtClean="0"/>
          </a:p>
          <a:p>
            <a:pPr>
              <a:defRPr/>
            </a:pPr>
            <a:r>
              <a:rPr lang="en-US" sz="2000" b="1" dirty="0" smtClean="0"/>
              <a:t>State three things about the way people are managed which you feel could </a:t>
            </a:r>
            <a:r>
              <a:rPr lang="en-US" sz="2000" b="1" smtClean="0"/>
              <a:t>be improved.</a:t>
            </a:r>
            <a:endParaRPr lang="en-GB" sz="2000" dirty="0" smtClean="0"/>
          </a:p>
          <a:p>
            <a:pPr>
              <a:buFontTx/>
              <a:buNone/>
              <a:defRPr/>
            </a:pPr>
            <a:endParaRPr lang="en-GB" dirty="0"/>
          </a:p>
        </p:txBody>
      </p:sp>
      <p:sp>
        <p:nvSpPr>
          <p:cNvPr id="25604" name="Footer Placeholder 3"/>
          <p:cNvSpPr>
            <a:spLocks noGrp="1"/>
          </p:cNvSpPr>
          <p:nvPr>
            <p:ph type="ftr" sz="quarter" idx="10"/>
          </p:nvPr>
        </p:nvSpPr>
        <p:spPr>
          <a:noFill/>
        </p:spPr>
        <p:txBody>
          <a:bodyPr/>
          <a:lstStyle/>
          <a:p>
            <a:r>
              <a:rPr lang="en-US" smtClean="0"/>
              <a:t>Tony Devlin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
            </a:r>
            <a:br>
              <a:rPr lang="en-GB" dirty="0" smtClean="0"/>
            </a:br>
            <a:r>
              <a:rPr lang="en-GB" dirty="0" smtClean="0"/>
              <a:t/>
            </a:r>
            <a:br>
              <a:rPr lang="en-GB" dirty="0" smtClean="0"/>
            </a:br>
            <a:r>
              <a:rPr lang="en-GB" dirty="0" smtClean="0"/>
              <a:t>HRM and Personnel Management</a:t>
            </a:r>
            <a:endParaRPr lang="en-US" dirty="0"/>
          </a:p>
        </p:txBody>
      </p:sp>
      <p:sp>
        <p:nvSpPr>
          <p:cNvPr id="3" name="Content Placeholder 2"/>
          <p:cNvSpPr>
            <a:spLocks noGrp="1"/>
          </p:cNvSpPr>
          <p:nvPr>
            <p:ph idx="1"/>
          </p:nvPr>
        </p:nvSpPr>
        <p:spPr>
          <a:xfrm>
            <a:off x="452438" y="1143000"/>
            <a:ext cx="8915400" cy="4525963"/>
          </a:xfrm>
        </p:spPr>
        <p:txBody>
          <a:bodyPr/>
          <a:lstStyle/>
          <a:p>
            <a:pPr>
              <a:defRPr/>
            </a:pPr>
            <a:r>
              <a:rPr lang="en-GB" dirty="0" smtClean="0"/>
              <a:t>HRM is a strategic activity and is aimed at maximising the benefit the organisation gets from its staff. It relies heavily on industrial psychology, and uses the techniques and procedures which are known collectively as... </a:t>
            </a:r>
          </a:p>
          <a:p>
            <a:pPr>
              <a:defRPr/>
            </a:pPr>
            <a:r>
              <a:rPr lang="en-GB" dirty="0" smtClean="0"/>
              <a:t>‘Personnel Management’ ...which is that part of HRM concerned with staffing the organisation, determining and </a:t>
            </a:r>
            <a:r>
              <a:rPr lang="en-GB" dirty="0" smtClean="0"/>
              <a:t>satisfying </a:t>
            </a:r>
            <a:r>
              <a:rPr lang="en-GB" dirty="0" smtClean="0"/>
              <a:t>the needs of people at work, and the practical rules and procedures that govern relationships between employees and the organisation.</a:t>
            </a:r>
            <a:endParaRPr lang="en-US" dirty="0"/>
          </a:p>
        </p:txBody>
      </p:sp>
      <p:sp>
        <p:nvSpPr>
          <p:cNvPr id="6148" name="Footer Placeholder 3"/>
          <p:cNvSpPr>
            <a:spLocks noGrp="1"/>
          </p:cNvSpPr>
          <p:nvPr>
            <p:ph type="ftr" sz="quarter" idx="10"/>
          </p:nvPr>
        </p:nvSpPr>
        <p:spPr>
          <a:noFill/>
        </p:spPr>
        <p:txBody>
          <a:bodyPr/>
          <a:lstStyle/>
          <a:p>
            <a:r>
              <a:rPr lang="en-US" smtClean="0"/>
              <a:t>Tony Devlin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Tony Devlin</a:t>
            </a:r>
          </a:p>
        </p:txBody>
      </p:sp>
      <p:sp>
        <p:nvSpPr>
          <p:cNvPr id="388098" name="Rectangle 2"/>
          <p:cNvSpPr>
            <a:spLocks noGrp="1" noChangeArrowheads="1"/>
          </p:cNvSpPr>
          <p:nvPr>
            <p:ph type="title"/>
          </p:nvPr>
        </p:nvSpPr>
        <p:spPr bwMode="auto">
          <a:xfrm>
            <a:off x="1706563" y="800100"/>
            <a:ext cx="6492875" cy="400050"/>
          </a:xfrm>
          <a:noFill/>
          <a:ln>
            <a:miter lim="800000"/>
            <a:headEnd/>
            <a:tailEnd/>
          </a:ln>
        </p:spPr>
        <p:txBody>
          <a:bodyPr vert="horz" wrap="square" lIns="91440" tIns="45720" rIns="91440" bIns="45720" numCol="1" anchor="t" anchorCtr="0" compatLnSpc="1">
            <a:prstTxWarp prst="textNoShape">
              <a:avLst/>
            </a:prstTxWarp>
          </a:bodyPr>
          <a:lstStyle/>
          <a:p>
            <a:pPr algn="ctr"/>
            <a:r>
              <a:rPr lang="en-US" u="sng">
                <a:solidFill>
                  <a:schemeClr val="bg2"/>
                </a:solidFill>
              </a:rPr>
              <a:t>Personnel Management</a:t>
            </a:r>
          </a:p>
        </p:txBody>
      </p:sp>
      <p:sp>
        <p:nvSpPr>
          <p:cNvPr id="388100" name="Text Box 4"/>
          <p:cNvSpPr txBox="1">
            <a:spLocks noChangeArrowheads="1"/>
          </p:cNvSpPr>
          <p:nvPr/>
        </p:nvSpPr>
        <p:spPr bwMode="auto">
          <a:xfrm>
            <a:off x="1485900" y="6092825"/>
            <a:ext cx="6934200" cy="366713"/>
          </a:xfrm>
          <a:prstGeom prst="rect">
            <a:avLst/>
          </a:prstGeom>
          <a:noFill/>
          <a:ln w="9525">
            <a:noFill/>
            <a:miter lim="800000"/>
            <a:headEnd/>
            <a:tailEnd/>
          </a:ln>
          <a:effectLst/>
        </p:spPr>
        <p:txBody>
          <a:bodyPr>
            <a:spAutoFit/>
          </a:bodyPr>
          <a:lstStyle/>
          <a:p>
            <a:pPr algn="ctr">
              <a:spcBef>
                <a:spcPct val="50000"/>
              </a:spcBef>
              <a:buFontTx/>
              <a:buNone/>
            </a:pPr>
            <a:r>
              <a:rPr kumimoji="0" lang="en-GB" sz="1800">
                <a:solidFill>
                  <a:schemeClr val="bg2"/>
                </a:solidFill>
                <a:latin typeface="Arial Black" pitchFamily="34" charset="0"/>
              </a:rPr>
              <a:t>Torrington, Weightman and Johns (1989)</a:t>
            </a:r>
            <a:endParaRPr kumimoji="0" lang="en-GB" sz="1800">
              <a:latin typeface="Arial Black" pitchFamily="34" charset="0"/>
            </a:endParaRPr>
          </a:p>
        </p:txBody>
      </p:sp>
      <p:sp>
        <p:nvSpPr>
          <p:cNvPr id="388102" name="Rectangle 6"/>
          <p:cNvSpPr>
            <a:spLocks noGrp="1" noChangeArrowheads="1"/>
          </p:cNvSpPr>
          <p:nvPr>
            <p:ph type="body" idx="1"/>
          </p:nvPr>
        </p:nvSpPr>
        <p:spPr bwMode="auto">
          <a:xfrm>
            <a:off x="811213" y="1257300"/>
            <a:ext cx="8283575" cy="4548188"/>
          </a:xfrm>
          <a:noFill/>
          <a:ln>
            <a:miter lim="800000"/>
            <a:headEnd/>
            <a:tailEnd/>
          </a:ln>
        </p:spPr>
        <p:txBody>
          <a:bodyPr vert="horz" wrap="square" lIns="91440" tIns="45720" rIns="91440" bIns="45720" numCol="1" anchor="t" anchorCtr="0" compatLnSpc="1">
            <a:prstTxWarp prst="textNoShape">
              <a:avLst/>
            </a:prstTxWarp>
          </a:bodyPr>
          <a:lstStyle/>
          <a:p>
            <a:pPr marL="0" indent="0" algn="just">
              <a:lnSpc>
                <a:spcPct val="130000"/>
              </a:lnSpc>
              <a:buFontTx/>
              <a:buNone/>
            </a:pPr>
            <a:r>
              <a:rPr kumimoji="0" lang="en-GB" sz="2400" b="1">
                <a:solidFill>
                  <a:schemeClr val="bg2"/>
                </a:solidFill>
                <a:effectLst/>
                <a:latin typeface="Arial" charset="0"/>
              </a:rPr>
              <a:t>"is directed mainly at the organisation's employees, finding and training them, arranging for them to be paid, explaining management expectations of them and justifying management's actions to them.  Personnel specialists are concerned with the satisfaction of employees' work-related needs, dealing with their problems and trying to modify management policy and action that might other wise provoke an unwelcome employee response."</a:t>
            </a:r>
            <a:endParaRPr kumimoji="0" lang="en-GB" sz="2400" b="1">
              <a:effectLst/>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Tony Devlin</a:t>
            </a:r>
          </a:p>
        </p:txBody>
      </p:sp>
      <p:sp>
        <p:nvSpPr>
          <p:cNvPr id="389122" name="Rectangle 2"/>
          <p:cNvSpPr>
            <a:spLocks noGrp="1" noChangeArrowheads="1"/>
          </p:cNvSpPr>
          <p:nvPr>
            <p:ph type="title"/>
          </p:nvPr>
        </p:nvSpPr>
        <p:spPr bwMode="auto">
          <a:xfrm>
            <a:off x="0" y="914400"/>
            <a:ext cx="9906000" cy="2286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u="sng">
                <a:solidFill>
                  <a:schemeClr val="bg2"/>
                </a:solidFill>
              </a:rPr>
              <a:t>Human Resource Management</a:t>
            </a:r>
          </a:p>
        </p:txBody>
      </p:sp>
      <p:sp>
        <p:nvSpPr>
          <p:cNvPr id="389127" name="Text Box 7"/>
          <p:cNvSpPr txBox="1">
            <a:spLocks noChangeArrowheads="1"/>
          </p:cNvSpPr>
          <p:nvPr/>
        </p:nvSpPr>
        <p:spPr bwMode="auto">
          <a:xfrm>
            <a:off x="1485900" y="6092825"/>
            <a:ext cx="6934200" cy="366713"/>
          </a:xfrm>
          <a:prstGeom prst="rect">
            <a:avLst/>
          </a:prstGeom>
          <a:noFill/>
          <a:ln w="9525">
            <a:noFill/>
            <a:miter lim="800000"/>
            <a:headEnd/>
            <a:tailEnd/>
          </a:ln>
          <a:effectLst/>
        </p:spPr>
        <p:txBody>
          <a:bodyPr>
            <a:spAutoFit/>
          </a:bodyPr>
          <a:lstStyle/>
          <a:p>
            <a:pPr algn="ctr">
              <a:spcBef>
                <a:spcPct val="50000"/>
              </a:spcBef>
              <a:buFontTx/>
              <a:buNone/>
            </a:pPr>
            <a:r>
              <a:rPr kumimoji="0" lang="en-GB" sz="1800">
                <a:solidFill>
                  <a:schemeClr val="bg2"/>
                </a:solidFill>
                <a:latin typeface="Arial Black" pitchFamily="34" charset="0"/>
              </a:rPr>
              <a:t>Torrington, Weightman and Johns (1989)</a:t>
            </a:r>
            <a:endParaRPr kumimoji="0" lang="en-GB" sz="1800">
              <a:latin typeface="Arial Black" pitchFamily="34" charset="0"/>
            </a:endParaRPr>
          </a:p>
        </p:txBody>
      </p:sp>
      <p:sp>
        <p:nvSpPr>
          <p:cNvPr id="389128" name="Text Box 8"/>
          <p:cNvSpPr txBox="1">
            <a:spLocks noChangeArrowheads="1"/>
          </p:cNvSpPr>
          <p:nvPr/>
        </p:nvSpPr>
        <p:spPr bwMode="auto">
          <a:xfrm>
            <a:off x="881063" y="1543050"/>
            <a:ext cx="8143875" cy="4473575"/>
          </a:xfrm>
          <a:prstGeom prst="rect">
            <a:avLst/>
          </a:prstGeom>
          <a:noFill/>
          <a:ln w="9525">
            <a:noFill/>
            <a:miter lim="800000"/>
            <a:headEnd/>
            <a:tailEnd/>
          </a:ln>
          <a:effectLst/>
        </p:spPr>
        <p:txBody>
          <a:bodyPr>
            <a:spAutoFit/>
          </a:bodyPr>
          <a:lstStyle/>
          <a:p>
            <a:pPr algn="just">
              <a:lnSpc>
                <a:spcPct val="120000"/>
              </a:lnSpc>
              <a:spcBef>
                <a:spcPct val="50000"/>
              </a:spcBef>
              <a:buFontTx/>
              <a:buNone/>
            </a:pPr>
            <a:r>
              <a:rPr kumimoji="0" lang="en-GB" sz="2400" b="1">
                <a:solidFill>
                  <a:schemeClr val="bg2"/>
                </a:solidFill>
                <a:latin typeface="Arial" charset="0"/>
              </a:rPr>
              <a:t>"The starting point is . . . with the organisation's need for human resources .  .  .  There is less concern with the conciliation, motivation and propitiation of employees as a potentially uncooperative cost, and more concern with providing people - who may or may not be employees - with the scope, autonomy and objectives to enable them to deliver what the organisation needs.  Instead of being a cost, they become assets in which to invest, thereby adding to their inherent value."</a:t>
            </a:r>
          </a:p>
        </p:txBody>
      </p:sp>
      <p:pic>
        <p:nvPicPr>
          <p:cNvPr id="389132" name="Picture 12" descr="go_button">
            <a:hlinkClick r:id="rId3" action="ppaction://hlinksldjump"/>
          </p:cNvPr>
          <p:cNvPicPr>
            <a:picLocks noChangeAspect="1" noChangeArrowheads="1"/>
          </p:cNvPicPr>
          <p:nvPr/>
        </p:nvPicPr>
        <p:blipFill>
          <a:blip r:embed="rId4" cstate="print"/>
          <a:srcRect/>
          <a:stretch>
            <a:fillRect/>
          </a:stretch>
        </p:blipFill>
        <p:spPr bwMode="auto">
          <a:xfrm>
            <a:off x="8913813" y="6381750"/>
            <a:ext cx="596900" cy="2794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Tony Devlin</a:t>
            </a:r>
          </a:p>
        </p:txBody>
      </p:sp>
      <p:sp>
        <p:nvSpPr>
          <p:cNvPr id="392194" name="Rectangle 2"/>
          <p:cNvSpPr>
            <a:spLocks noGrp="1" noChangeArrowheads="1"/>
          </p:cNvSpPr>
          <p:nvPr>
            <p:ph type="title"/>
          </p:nvPr>
        </p:nvSpPr>
        <p:spPr bwMode="auto">
          <a:xfrm>
            <a:off x="1925638" y="800100"/>
            <a:ext cx="6054725" cy="285750"/>
          </a:xfrm>
          <a:noFill/>
          <a:ln>
            <a:miter lim="800000"/>
            <a:headEnd/>
            <a:tailEnd/>
          </a:ln>
        </p:spPr>
        <p:txBody>
          <a:bodyPr vert="horz" wrap="square" lIns="91440" tIns="45720" rIns="91440" bIns="45720" numCol="1" anchor="t" anchorCtr="0" compatLnSpc="1">
            <a:prstTxWarp prst="textNoShape">
              <a:avLst/>
            </a:prstTxWarp>
          </a:bodyPr>
          <a:lstStyle/>
          <a:p>
            <a:pPr algn="ctr"/>
            <a:r>
              <a:rPr lang="en-US" u="sng">
                <a:solidFill>
                  <a:schemeClr val="bg2"/>
                </a:solidFill>
                <a:effectLst/>
                <a:latin typeface="Arial" charset="0"/>
              </a:rPr>
              <a:t>Limitations of HRM (1)</a:t>
            </a:r>
          </a:p>
        </p:txBody>
      </p:sp>
      <p:sp>
        <p:nvSpPr>
          <p:cNvPr id="392197" name="Text Box 5"/>
          <p:cNvSpPr txBox="1">
            <a:spLocks noChangeArrowheads="1"/>
          </p:cNvSpPr>
          <p:nvPr/>
        </p:nvSpPr>
        <p:spPr bwMode="auto">
          <a:xfrm>
            <a:off x="0" y="1338263"/>
            <a:ext cx="9906000" cy="396875"/>
          </a:xfrm>
          <a:prstGeom prst="rect">
            <a:avLst/>
          </a:prstGeom>
          <a:noFill/>
          <a:ln w="9525">
            <a:noFill/>
            <a:miter lim="800000"/>
            <a:headEnd/>
            <a:tailEnd/>
          </a:ln>
          <a:effectLst/>
        </p:spPr>
        <p:txBody>
          <a:bodyPr>
            <a:spAutoFit/>
          </a:bodyPr>
          <a:lstStyle/>
          <a:p>
            <a:pPr algn="ctr">
              <a:spcBef>
                <a:spcPct val="50000"/>
              </a:spcBef>
              <a:buFontTx/>
              <a:buNone/>
            </a:pPr>
            <a:r>
              <a:rPr kumimoji="0" lang="en-GB" sz="2000" b="1">
                <a:latin typeface="Arial" charset="0"/>
              </a:rPr>
              <a:t>Factors which inhibit effective HRM in schools include:</a:t>
            </a:r>
            <a:endParaRPr kumimoji="0" lang="en-GB" sz="2400">
              <a:latin typeface="Arial" charset="0"/>
            </a:endParaRPr>
          </a:p>
        </p:txBody>
      </p:sp>
      <p:sp>
        <p:nvSpPr>
          <p:cNvPr id="392198" name="Text Box 6"/>
          <p:cNvSpPr txBox="1">
            <a:spLocks noChangeArrowheads="1"/>
          </p:cNvSpPr>
          <p:nvPr/>
        </p:nvSpPr>
        <p:spPr bwMode="auto">
          <a:xfrm>
            <a:off x="220663" y="1989138"/>
            <a:ext cx="9464675" cy="4206875"/>
          </a:xfrm>
          <a:prstGeom prst="rect">
            <a:avLst/>
          </a:prstGeom>
          <a:noFill/>
          <a:ln w="9525">
            <a:noFill/>
            <a:miter lim="800000"/>
            <a:headEnd/>
            <a:tailEnd/>
          </a:ln>
          <a:effectLst/>
        </p:spPr>
        <p:txBody>
          <a:bodyPr>
            <a:spAutoFit/>
          </a:bodyPr>
          <a:lstStyle/>
          <a:p>
            <a:pPr marL="457200" indent="-457200" algn="just">
              <a:spcBef>
                <a:spcPct val="0"/>
              </a:spcBef>
              <a:buClr>
                <a:srgbClr val="FF3300"/>
              </a:buClr>
              <a:buSzPct val="105000"/>
              <a:buFont typeface="Monotype Sorts" pitchFamily="2" charset="2"/>
              <a:buAutoNum type="arabicParenR"/>
            </a:pPr>
            <a:r>
              <a:rPr kumimoji="0" lang="en-GB" sz="2000" b="1" u="sng">
                <a:solidFill>
                  <a:srgbClr val="FF3300"/>
                </a:solidFill>
                <a:latin typeface="Arial" charset="0"/>
              </a:rPr>
              <a:t>No time for management</a:t>
            </a:r>
            <a:r>
              <a:rPr kumimoji="0" lang="en-GB" sz="2000" b="1">
                <a:solidFill>
                  <a:srgbClr val="000000"/>
                </a:solidFill>
                <a:latin typeface="Arial" charset="0"/>
              </a:rPr>
              <a:t> </a:t>
            </a:r>
          </a:p>
          <a:p>
            <a:pPr marL="457200" indent="-457200" algn="just">
              <a:spcBef>
                <a:spcPct val="0"/>
              </a:spcBef>
              <a:buClr>
                <a:srgbClr val="FF3300"/>
              </a:buClr>
              <a:buSzPct val="105000"/>
              <a:buFont typeface="Monotype Sorts" pitchFamily="2" charset="2"/>
              <a:buNone/>
            </a:pPr>
            <a:r>
              <a:rPr kumimoji="0" lang="en-GB" sz="2000" b="1">
                <a:solidFill>
                  <a:srgbClr val="000000"/>
                </a:solidFill>
                <a:latin typeface="Arial" charset="0"/>
              </a:rPr>
              <a:t>	because the school has too many purposes (Handy, 1984).  New ones devised for it all the time.</a:t>
            </a:r>
          </a:p>
          <a:p>
            <a:pPr marL="457200" indent="-457200" algn="just">
              <a:spcBef>
                <a:spcPct val="0"/>
              </a:spcBef>
              <a:buClr>
                <a:srgbClr val="FF3300"/>
              </a:buClr>
              <a:buSzPct val="105000"/>
              <a:buFont typeface="Monotype Sorts" pitchFamily="2" charset="2"/>
              <a:buAutoNum type="arabicParenR"/>
            </a:pPr>
            <a:endParaRPr kumimoji="0" lang="en-GB" sz="1000" b="1">
              <a:solidFill>
                <a:srgbClr val="000000"/>
              </a:solidFill>
              <a:latin typeface="Arial" charset="0"/>
            </a:endParaRPr>
          </a:p>
          <a:p>
            <a:pPr marL="457200" indent="-457200" algn="just">
              <a:spcBef>
                <a:spcPct val="0"/>
              </a:spcBef>
              <a:buClr>
                <a:srgbClr val="FF3300"/>
              </a:buClr>
              <a:buSzPct val="105000"/>
              <a:buFont typeface="Monotype Sorts" pitchFamily="2" charset="2"/>
              <a:buAutoNum type="arabicParenR" startAt="2"/>
            </a:pPr>
            <a:r>
              <a:rPr kumimoji="0" lang="en-GB" sz="2000" b="1" u="sng">
                <a:solidFill>
                  <a:srgbClr val="FF3300"/>
                </a:solidFill>
                <a:latin typeface="Arial" charset="0"/>
              </a:rPr>
              <a:t>Children are of paramount importance</a:t>
            </a:r>
            <a:r>
              <a:rPr kumimoji="0" lang="en-GB" sz="2000" b="1">
                <a:solidFill>
                  <a:srgbClr val="000000"/>
                </a:solidFill>
                <a:latin typeface="Arial" charset="0"/>
              </a:rPr>
              <a:t> – </a:t>
            </a:r>
          </a:p>
          <a:p>
            <a:pPr marL="457200" indent="-457200" algn="just">
              <a:spcBef>
                <a:spcPct val="0"/>
              </a:spcBef>
              <a:buClr>
                <a:srgbClr val="FF3300"/>
              </a:buClr>
              <a:buSzPct val="105000"/>
              <a:buFont typeface="Monotype Sorts" pitchFamily="2" charset="2"/>
              <a:buNone/>
            </a:pPr>
            <a:r>
              <a:rPr kumimoji="0" lang="en-GB" sz="2000" b="1">
                <a:solidFill>
                  <a:srgbClr val="000000"/>
                </a:solidFill>
                <a:latin typeface="Arial" charset="0"/>
              </a:rPr>
              <a:t>	to the detriment of the teachers considering their own needs.</a:t>
            </a:r>
          </a:p>
          <a:p>
            <a:pPr marL="457200" indent="-457200" algn="just">
              <a:spcBef>
                <a:spcPct val="0"/>
              </a:spcBef>
              <a:buClr>
                <a:srgbClr val="FF3300"/>
              </a:buClr>
              <a:buSzPct val="105000"/>
              <a:buFont typeface="Monotype Sorts" pitchFamily="2" charset="2"/>
              <a:buAutoNum type="arabicParenR" startAt="2"/>
            </a:pPr>
            <a:endParaRPr kumimoji="0" lang="en-GB" sz="1000" b="1">
              <a:solidFill>
                <a:srgbClr val="000000"/>
              </a:solidFill>
              <a:latin typeface="Arial" charset="0"/>
            </a:endParaRPr>
          </a:p>
          <a:p>
            <a:pPr marL="457200" indent="-457200" algn="just">
              <a:spcBef>
                <a:spcPct val="0"/>
              </a:spcBef>
              <a:buClr>
                <a:srgbClr val="FF3300"/>
              </a:buClr>
              <a:buSzPct val="105000"/>
              <a:buFont typeface="Monotype Sorts" pitchFamily="2" charset="2"/>
              <a:buAutoNum type="arabicParenR" startAt="3"/>
            </a:pPr>
            <a:r>
              <a:rPr kumimoji="0" lang="en-GB" sz="2000" b="1" u="sng">
                <a:solidFill>
                  <a:srgbClr val="FF3300"/>
                </a:solidFill>
                <a:latin typeface="Arial" charset="0"/>
              </a:rPr>
              <a:t>Organisational schizophrenia.</a:t>
            </a:r>
            <a:r>
              <a:rPr kumimoji="0" lang="en-GB" sz="2000" b="1">
                <a:solidFill>
                  <a:srgbClr val="000000"/>
                </a:solidFill>
                <a:latin typeface="Arial" charset="0"/>
              </a:rPr>
              <a:t> </a:t>
            </a:r>
          </a:p>
          <a:p>
            <a:pPr marL="457200" indent="-457200" algn="just">
              <a:spcBef>
                <a:spcPct val="0"/>
              </a:spcBef>
              <a:buClr>
                <a:srgbClr val="FF3300"/>
              </a:buClr>
              <a:buSzPct val="105000"/>
              <a:buFont typeface="Monotype Sorts" pitchFamily="2" charset="2"/>
              <a:buNone/>
            </a:pPr>
            <a:r>
              <a:rPr kumimoji="0" lang="en-GB" sz="2000" b="1">
                <a:solidFill>
                  <a:srgbClr val="000000"/>
                </a:solidFill>
                <a:latin typeface="Arial" charset="0"/>
              </a:rPr>
              <a:t>	Objectives must be clear, consistent and manageable to ensure that the school is not pulled in opposite directions.</a:t>
            </a:r>
          </a:p>
          <a:p>
            <a:pPr marL="457200" indent="-457200" algn="just">
              <a:spcBef>
                <a:spcPct val="0"/>
              </a:spcBef>
              <a:buClr>
                <a:srgbClr val="FF3300"/>
              </a:buClr>
              <a:buSzPct val="105000"/>
              <a:buFont typeface="Monotype Sorts" pitchFamily="2" charset="2"/>
              <a:buAutoNum type="arabicParenR" startAt="3"/>
            </a:pPr>
            <a:endParaRPr kumimoji="0" lang="en-GB" sz="1000" b="1">
              <a:solidFill>
                <a:srgbClr val="000000"/>
              </a:solidFill>
              <a:latin typeface="Arial" charset="0"/>
            </a:endParaRPr>
          </a:p>
          <a:p>
            <a:pPr marL="457200" indent="-457200" algn="just">
              <a:spcBef>
                <a:spcPct val="0"/>
              </a:spcBef>
              <a:buClr>
                <a:srgbClr val="FF3300"/>
              </a:buClr>
              <a:buSzPct val="105000"/>
              <a:buFont typeface="Monotype Sorts" pitchFamily="2" charset="2"/>
              <a:buAutoNum type="arabicParenR" startAt="4"/>
            </a:pPr>
            <a:r>
              <a:rPr kumimoji="0" lang="en-GB" sz="2000" b="1" u="sng">
                <a:solidFill>
                  <a:srgbClr val="FF3300"/>
                </a:solidFill>
                <a:latin typeface="Arial" charset="0"/>
              </a:rPr>
              <a:t>Concept of professional autonomy</a:t>
            </a:r>
            <a:r>
              <a:rPr kumimoji="0" lang="en-GB" sz="2000" b="1">
                <a:solidFill>
                  <a:srgbClr val="FF3300"/>
                </a:solidFill>
                <a:latin typeface="Arial" charset="0"/>
              </a:rPr>
              <a:t>.  </a:t>
            </a:r>
          </a:p>
          <a:p>
            <a:pPr marL="457200" indent="-457200" algn="just">
              <a:spcBef>
                <a:spcPct val="0"/>
              </a:spcBef>
              <a:buClr>
                <a:srgbClr val="FF3300"/>
              </a:buClr>
              <a:buSzPct val="105000"/>
              <a:buFont typeface="Monotype Sorts" pitchFamily="2" charset="2"/>
              <a:buNone/>
            </a:pPr>
            <a:r>
              <a:rPr kumimoji="0" lang="en-GB" sz="2000" b="1">
                <a:solidFill>
                  <a:srgbClr val="000000"/>
                </a:solidFill>
                <a:latin typeface="Arial" charset="0"/>
              </a:rPr>
              <a:t>	The stereotype of the autonomous "professional" tightly guarding subject professionalism has enabled teachers to take on all sorts of work without training.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21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21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9219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9219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9219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9219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92198">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9219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8"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Tony Devlin</a:t>
            </a:r>
          </a:p>
        </p:txBody>
      </p:sp>
      <p:sp>
        <p:nvSpPr>
          <p:cNvPr id="420866" name="Rectangle 2"/>
          <p:cNvSpPr>
            <a:spLocks noGrp="1" noChangeArrowheads="1"/>
          </p:cNvSpPr>
          <p:nvPr>
            <p:ph type="title"/>
          </p:nvPr>
        </p:nvSpPr>
        <p:spPr bwMode="auto">
          <a:xfrm>
            <a:off x="1925638" y="800100"/>
            <a:ext cx="6054725" cy="285750"/>
          </a:xfrm>
          <a:noFill/>
          <a:ln>
            <a:miter lim="800000"/>
            <a:headEnd/>
            <a:tailEnd/>
          </a:ln>
        </p:spPr>
        <p:txBody>
          <a:bodyPr vert="horz" wrap="square" lIns="91440" tIns="45720" rIns="91440" bIns="45720" numCol="1" anchor="t" anchorCtr="0" compatLnSpc="1">
            <a:prstTxWarp prst="textNoShape">
              <a:avLst/>
            </a:prstTxWarp>
          </a:bodyPr>
          <a:lstStyle/>
          <a:p>
            <a:pPr algn="ctr"/>
            <a:r>
              <a:rPr lang="en-US" u="sng">
                <a:solidFill>
                  <a:schemeClr val="bg2"/>
                </a:solidFill>
                <a:effectLst/>
                <a:latin typeface="Arial" charset="0"/>
              </a:rPr>
              <a:t>Limitations of HRM (2)</a:t>
            </a:r>
          </a:p>
        </p:txBody>
      </p:sp>
      <p:sp>
        <p:nvSpPr>
          <p:cNvPr id="420868" name="Text Box 4"/>
          <p:cNvSpPr txBox="1">
            <a:spLocks noChangeArrowheads="1"/>
          </p:cNvSpPr>
          <p:nvPr/>
        </p:nvSpPr>
        <p:spPr bwMode="auto">
          <a:xfrm>
            <a:off x="220663" y="1477963"/>
            <a:ext cx="9464675" cy="4206875"/>
          </a:xfrm>
          <a:prstGeom prst="rect">
            <a:avLst/>
          </a:prstGeom>
          <a:noFill/>
          <a:ln w="9525">
            <a:noFill/>
            <a:miter lim="800000"/>
            <a:headEnd/>
            <a:tailEnd/>
          </a:ln>
          <a:effectLst/>
        </p:spPr>
        <p:txBody>
          <a:bodyPr>
            <a:spAutoFit/>
          </a:bodyPr>
          <a:lstStyle/>
          <a:p>
            <a:pPr marL="457200" indent="-457200" algn="just">
              <a:spcBef>
                <a:spcPct val="0"/>
              </a:spcBef>
              <a:buClr>
                <a:srgbClr val="FF3300"/>
              </a:buClr>
              <a:buSzPct val="105000"/>
              <a:buFont typeface="Monotype Sorts" pitchFamily="2" charset="2"/>
              <a:buAutoNum type="arabicParenR" startAt="5"/>
            </a:pPr>
            <a:r>
              <a:rPr kumimoji="0" lang="en-GB" sz="2000" b="1" u="sng">
                <a:solidFill>
                  <a:srgbClr val="FF3300"/>
                </a:solidFill>
                <a:latin typeface="Arial" charset="0"/>
              </a:rPr>
              <a:t>Diffuse structure.</a:t>
            </a:r>
            <a:r>
              <a:rPr kumimoji="0" lang="en-GB" sz="2000" b="1">
                <a:solidFill>
                  <a:srgbClr val="000000"/>
                </a:solidFill>
                <a:latin typeface="Arial" charset="0"/>
              </a:rPr>
              <a:t>  </a:t>
            </a:r>
          </a:p>
          <a:p>
            <a:pPr marL="457200" indent="-457200" algn="just">
              <a:spcBef>
                <a:spcPct val="0"/>
              </a:spcBef>
              <a:buClr>
                <a:srgbClr val="0000CC"/>
              </a:buClr>
              <a:buSzPct val="105000"/>
              <a:buFont typeface="Monotype Sorts" pitchFamily="2" charset="2"/>
              <a:buNone/>
            </a:pPr>
            <a:r>
              <a:rPr kumimoji="0" lang="en-GB" sz="2000" b="1">
                <a:solidFill>
                  <a:srgbClr val="000000"/>
                </a:solidFill>
                <a:latin typeface="Arial" charset="0"/>
              </a:rPr>
              <a:t>	What is the structure based on? Salary hierarchy?  Pastoral?  Subjects?</a:t>
            </a:r>
          </a:p>
          <a:p>
            <a:pPr marL="457200" indent="-457200" algn="just">
              <a:spcBef>
                <a:spcPct val="0"/>
              </a:spcBef>
              <a:buClr>
                <a:srgbClr val="0000CC"/>
              </a:buClr>
              <a:buSzPct val="105000"/>
              <a:buFont typeface="Monotype Sorts" pitchFamily="2" charset="2"/>
              <a:buChar char="¶"/>
            </a:pPr>
            <a:endParaRPr kumimoji="0" lang="en-GB" sz="1000" b="1">
              <a:solidFill>
                <a:srgbClr val="000000"/>
              </a:solidFill>
              <a:latin typeface="Arial" charset="0"/>
            </a:endParaRPr>
          </a:p>
          <a:p>
            <a:pPr marL="457200" indent="-457200" algn="just">
              <a:spcBef>
                <a:spcPct val="0"/>
              </a:spcBef>
              <a:buClr>
                <a:srgbClr val="FF3300"/>
              </a:buClr>
              <a:buSzPct val="105000"/>
              <a:buFont typeface="Monotype Sorts" pitchFamily="2" charset="2"/>
              <a:buAutoNum type="arabicParenR" startAt="6"/>
            </a:pPr>
            <a:r>
              <a:rPr kumimoji="0" lang="en-GB" sz="2000" b="1" u="sng">
                <a:solidFill>
                  <a:srgbClr val="FF3300"/>
                </a:solidFill>
                <a:latin typeface="Arial" charset="0"/>
              </a:rPr>
              <a:t>Political control.</a:t>
            </a:r>
            <a:r>
              <a:rPr kumimoji="0" lang="en-GB" sz="2000" b="1">
                <a:solidFill>
                  <a:srgbClr val="000000"/>
                </a:solidFill>
                <a:latin typeface="Arial" charset="0"/>
              </a:rPr>
              <a:t> </a:t>
            </a:r>
          </a:p>
          <a:p>
            <a:pPr marL="457200" indent="-457200" algn="just">
              <a:spcBef>
                <a:spcPct val="0"/>
              </a:spcBef>
              <a:buClr>
                <a:srgbClr val="0000CC"/>
              </a:buClr>
              <a:buSzPct val="105000"/>
              <a:buFont typeface="Monotype Sorts" pitchFamily="2" charset="2"/>
              <a:buNone/>
            </a:pPr>
            <a:r>
              <a:rPr kumimoji="0" lang="en-GB" sz="2000" b="1">
                <a:solidFill>
                  <a:srgbClr val="000000"/>
                </a:solidFill>
                <a:latin typeface="Arial" charset="0"/>
              </a:rPr>
              <a:t>	Political directives may inhibit development where it is most needed.</a:t>
            </a:r>
          </a:p>
          <a:p>
            <a:pPr marL="457200" indent="-457200" algn="just">
              <a:spcBef>
                <a:spcPct val="0"/>
              </a:spcBef>
              <a:buClr>
                <a:srgbClr val="0000CC"/>
              </a:buClr>
              <a:buSzPct val="105000"/>
              <a:buFont typeface="Monotype Sorts" pitchFamily="2" charset="2"/>
              <a:buChar char="¶"/>
            </a:pPr>
            <a:endParaRPr kumimoji="0" lang="en-GB" sz="1000" b="1">
              <a:solidFill>
                <a:srgbClr val="000000"/>
              </a:solidFill>
              <a:latin typeface="Arial" charset="0"/>
            </a:endParaRPr>
          </a:p>
          <a:p>
            <a:pPr marL="457200" indent="-457200" algn="just">
              <a:spcBef>
                <a:spcPct val="0"/>
              </a:spcBef>
              <a:buClr>
                <a:srgbClr val="FF3300"/>
              </a:buClr>
              <a:buSzPct val="105000"/>
              <a:buFont typeface="Monotype Sorts" pitchFamily="2" charset="2"/>
              <a:buAutoNum type="arabicParenR" startAt="7"/>
            </a:pPr>
            <a:r>
              <a:rPr kumimoji="0" lang="en-GB" sz="2000" b="1" u="sng">
                <a:solidFill>
                  <a:srgbClr val="FF3300"/>
                </a:solidFill>
                <a:latin typeface="Arial" charset="0"/>
              </a:rPr>
              <a:t>Lack of HRM knowledge and skills</a:t>
            </a:r>
            <a:r>
              <a:rPr kumimoji="0" lang="en-GB" sz="2000" b="1">
                <a:solidFill>
                  <a:srgbClr val="000000"/>
                </a:solidFill>
                <a:latin typeface="Arial" charset="0"/>
              </a:rPr>
              <a:t> </a:t>
            </a:r>
          </a:p>
          <a:p>
            <a:pPr marL="457200" indent="-457200" algn="just">
              <a:spcBef>
                <a:spcPct val="0"/>
              </a:spcBef>
              <a:buClr>
                <a:srgbClr val="0000CC"/>
              </a:buClr>
              <a:buSzPct val="105000"/>
              <a:buFont typeface="Monotype Sorts" pitchFamily="2" charset="2"/>
              <a:buNone/>
            </a:pPr>
            <a:r>
              <a:rPr kumimoji="0" lang="en-GB" sz="2000" b="1">
                <a:solidFill>
                  <a:srgbClr val="000000"/>
                </a:solidFill>
                <a:latin typeface="Arial" charset="0"/>
              </a:rPr>
              <a:t>	may create inadequate policies and administrative procedures.  In commerce and industry HRM is seen as a skilled management function.</a:t>
            </a:r>
          </a:p>
          <a:p>
            <a:pPr marL="457200" indent="-457200" algn="just">
              <a:spcBef>
                <a:spcPct val="0"/>
              </a:spcBef>
              <a:buClr>
                <a:srgbClr val="0000CC"/>
              </a:buClr>
              <a:buSzPct val="105000"/>
              <a:buFont typeface="Monotype Sorts" pitchFamily="2" charset="2"/>
              <a:buChar char="¶"/>
            </a:pPr>
            <a:endParaRPr kumimoji="0" lang="en-GB" sz="1000" b="1">
              <a:solidFill>
                <a:srgbClr val="000000"/>
              </a:solidFill>
              <a:latin typeface="Arial" charset="0"/>
            </a:endParaRPr>
          </a:p>
          <a:p>
            <a:pPr marL="457200" indent="-457200" algn="just">
              <a:spcBef>
                <a:spcPct val="0"/>
              </a:spcBef>
              <a:buClr>
                <a:srgbClr val="FF3300"/>
              </a:buClr>
              <a:buSzPct val="105000"/>
              <a:buFont typeface="Monotype Sorts" pitchFamily="2" charset="2"/>
              <a:buAutoNum type="arabicParenR" startAt="8"/>
            </a:pPr>
            <a:r>
              <a:rPr kumimoji="0" lang="en-GB" sz="2000" b="1" u="sng">
                <a:solidFill>
                  <a:srgbClr val="FF3300"/>
                </a:solidFill>
                <a:latin typeface="Arial" charset="0"/>
              </a:rPr>
              <a:t>Limited HRM perspective.</a:t>
            </a:r>
            <a:r>
              <a:rPr kumimoji="0" lang="en-GB" sz="2000" b="1">
                <a:solidFill>
                  <a:srgbClr val="000000"/>
                </a:solidFill>
                <a:latin typeface="Arial" charset="0"/>
              </a:rPr>
              <a:t>  </a:t>
            </a:r>
          </a:p>
          <a:p>
            <a:pPr marL="457200" indent="-457200" algn="just">
              <a:spcBef>
                <a:spcPct val="0"/>
              </a:spcBef>
              <a:buClr>
                <a:srgbClr val="0000CC"/>
              </a:buClr>
              <a:buSzPct val="105000"/>
              <a:buFont typeface="Monotype Sorts" pitchFamily="2" charset="2"/>
              <a:buNone/>
            </a:pPr>
            <a:r>
              <a:rPr kumimoji="0" lang="en-GB" sz="2000" b="1">
                <a:solidFill>
                  <a:srgbClr val="000000"/>
                </a:solidFill>
                <a:latin typeface="Arial" charset="0"/>
              </a:rPr>
              <a:t>	The full range of capability required as a result of recent legislation has not been fully recognised in schools which are essentially concerned with curriculum and financial management rather than with fellow professionals?</a:t>
            </a:r>
            <a:endParaRPr kumimoji="0" lang="en-GB" sz="3200" b="1">
              <a:solidFill>
                <a:srgbClr val="00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208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2086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2086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2086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2086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2086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20868">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2086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8"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Tony Devlin</a:t>
            </a:r>
          </a:p>
        </p:txBody>
      </p:sp>
      <p:sp>
        <p:nvSpPr>
          <p:cNvPr id="425986" name="Rectangle 2"/>
          <p:cNvSpPr>
            <a:spLocks noGrp="1" noChangeArrowheads="1"/>
          </p:cNvSpPr>
          <p:nvPr>
            <p:ph type="title"/>
          </p:nvPr>
        </p:nvSpPr>
        <p:spPr bwMode="auto">
          <a:xfrm>
            <a:off x="1368425" y="836613"/>
            <a:ext cx="7167563" cy="396875"/>
          </a:xfrm>
          <a:noFill/>
          <a:ln>
            <a:miter lim="800000"/>
            <a:headEnd/>
            <a:tailEnd/>
          </a:ln>
        </p:spPr>
        <p:txBody>
          <a:bodyPr vert="horz" wrap="square" lIns="91440" tIns="45720" rIns="91440" bIns="45720" numCol="1" anchor="t" anchorCtr="0" compatLnSpc="1">
            <a:prstTxWarp prst="textNoShape">
              <a:avLst/>
            </a:prstTxWarp>
          </a:bodyPr>
          <a:lstStyle/>
          <a:p>
            <a:pPr algn="ctr"/>
            <a:r>
              <a:rPr lang="en-US" u="sng">
                <a:solidFill>
                  <a:schemeClr val="tx1"/>
                </a:solidFill>
                <a:effectLst/>
                <a:latin typeface="Arial" charset="0"/>
              </a:rPr>
              <a:t>Significant assumptions underlying HRM are it:</a:t>
            </a:r>
          </a:p>
        </p:txBody>
      </p:sp>
      <p:sp>
        <p:nvSpPr>
          <p:cNvPr id="425988" name="Text Box 4"/>
          <p:cNvSpPr txBox="1">
            <a:spLocks noChangeArrowheads="1"/>
          </p:cNvSpPr>
          <p:nvPr/>
        </p:nvSpPr>
        <p:spPr bwMode="auto">
          <a:xfrm>
            <a:off x="560388" y="1325563"/>
            <a:ext cx="8785225" cy="4937125"/>
          </a:xfrm>
          <a:prstGeom prst="rect">
            <a:avLst/>
          </a:prstGeom>
          <a:noFill/>
          <a:ln w="9525">
            <a:noFill/>
            <a:miter lim="800000"/>
            <a:headEnd/>
            <a:tailEnd/>
          </a:ln>
          <a:effectLst/>
        </p:spPr>
        <p:txBody>
          <a:bodyPr>
            <a:spAutoFit/>
          </a:bodyPr>
          <a:lstStyle/>
          <a:p>
            <a:pPr marL="457200" indent="-457200">
              <a:buClr>
                <a:srgbClr val="FF3300"/>
              </a:buClr>
              <a:buFontTx/>
              <a:buAutoNum type="arabicParenR"/>
            </a:pPr>
            <a:r>
              <a:rPr lang="en-US" sz="2500">
                <a:latin typeface="Arial" charset="0"/>
              </a:rPr>
              <a:t>is built upon on a theory ‘y’ approach to management (McGregor, 1960);</a:t>
            </a:r>
          </a:p>
          <a:p>
            <a:pPr marL="457200" indent="-457200">
              <a:buClr>
                <a:srgbClr val="FF3300"/>
              </a:buClr>
              <a:buFontTx/>
              <a:buAutoNum type="arabicParenR"/>
            </a:pPr>
            <a:endParaRPr lang="en-US" sz="1000">
              <a:latin typeface="Arial" charset="0"/>
            </a:endParaRPr>
          </a:p>
          <a:p>
            <a:pPr marL="457200" indent="-457200">
              <a:buClr>
                <a:srgbClr val="FF3300"/>
              </a:buClr>
              <a:buFontTx/>
              <a:buAutoNum type="arabicParenR"/>
            </a:pPr>
            <a:r>
              <a:rPr lang="en-US" sz="2500">
                <a:latin typeface="Arial" charset="0"/>
              </a:rPr>
              <a:t>stresses that effective strategic management entails the empowerment of individuals and workgroups in providing for initiative and creativity;</a:t>
            </a:r>
          </a:p>
          <a:p>
            <a:pPr marL="457200" indent="-457200">
              <a:buClr>
                <a:srgbClr val="FF3300"/>
              </a:buClr>
              <a:buFontTx/>
              <a:buAutoNum type="arabicParenR"/>
            </a:pPr>
            <a:endParaRPr lang="en-US" sz="1000">
              <a:latin typeface="Arial" charset="0"/>
            </a:endParaRPr>
          </a:p>
          <a:p>
            <a:pPr marL="457200" indent="-457200">
              <a:buClr>
                <a:srgbClr val="FF3300"/>
              </a:buClr>
              <a:buFontTx/>
              <a:buAutoNum type="arabicParenR"/>
            </a:pPr>
            <a:r>
              <a:rPr lang="en-GB" sz="2500">
                <a:latin typeface="Arial" charset="0"/>
              </a:rPr>
              <a:t>requires</a:t>
            </a:r>
            <a:r>
              <a:rPr lang="en-US" sz="2500">
                <a:latin typeface="Arial" charset="0"/>
              </a:rPr>
              <a:t> a clearly communicated vision, and mission;</a:t>
            </a:r>
          </a:p>
          <a:p>
            <a:pPr marL="457200" indent="-457200">
              <a:buClr>
                <a:srgbClr val="FF3300"/>
              </a:buClr>
              <a:buFontTx/>
              <a:buAutoNum type="arabicParenR"/>
            </a:pPr>
            <a:endParaRPr lang="en-US" sz="1000">
              <a:latin typeface="Arial" charset="0"/>
            </a:endParaRPr>
          </a:p>
          <a:p>
            <a:pPr marL="457200" indent="-457200">
              <a:buClr>
                <a:srgbClr val="FF3300"/>
              </a:buClr>
              <a:buFontTx/>
              <a:buAutoNum type="arabicParenR"/>
            </a:pPr>
            <a:r>
              <a:rPr lang="en-US" sz="2500">
                <a:latin typeface="Arial" charset="0"/>
              </a:rPr>
              <a:t>Needs culture of personal autonomy;</a:t>
            </a:r>
          </a:p>
          <a:p>
            <a:pPr marL="457200" indent="-457200">
              <a:buClr>
                <a:srgbClr val="FF3300"/>
              </a:buClr>
              <a:buFontTx/>
              <a:buAutoNum type="arabicParenR"/>
            </a:pPr>
            <a:endParaRPr lang="en-US" sz="1000">
              <a:latin typeface="Arial" charset="0"/>
            </a:endParaRPr>
          </a:p>
          <a:p>
            <a:pPr marL="457200" indent="-457200">
              <a:buClr>
                <a:srgbClr val="FF3300"/>
              </a:buClr>
              <a:buFontTx/>
              <a:buAutoNum type="arabicParenR"/>
            </a:pPr>
            <a:r>
              <a:rPr lang="en-US" sz="2500">
                <a:latin typeface="Arial" charset="0"/>
              </a:rPr>
              <a:t>adopts holistic management attitudes and values derived from such developments as Total Quality Management (TQM) and Investors in People.</a:t>
            </a:r>
          </a:p>
        </p:txBody>
      </p:sp>
      <p:pic>
        <p:nvPicPr>
          <p:cNvPr id="425989" name="Picture 5" descr="back_button">
            <a:hlinkClick r:id="rId3" action="ppaction://hlinksldjump"/>
          </p:cNvPr>
          <p:cNvPicPr>
            <a:picLocks noChangeAspect="1" noChangeArrowheads="1"/>
          </p:cNvPicPr>
          <p:nvPr/>
        </p:nvPicPr>
        <p:blipFill>
          <a:blip r:embed="rId4" cstate="print"/>
          <a:srcRect/>
          <a:stretch>
            <a:fillRect/>
          </a:stretch>
        </p:blipFill>
        <p:spPr bwMode="auto">
          <a:xfrm>
            <a:off x="8985250" y="6381750"/>
            <a:ext cx="596900" cy="279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3"/>
          <p:cNvSpPr txBox="1">
            <a:spLocks noGrp="1" noChangeArrowheads="1"/>
          </p:cNvSpPr>
          <p:nvPr/>
        </p:nvSpPr>
        <p:spPr bwMode="auto">
          <a:xfrm>
            <a:off x="6356350" y="6248400"/>
            <a:ext cx="2724150" cy="457200"/>
          </a:xfrm>
          <a:prstGeom prst="rect">
            <a:avLst/>
          </a:prstGeom>
          <a:noFill/>
          <a:ln>
            <a:miter lim="800000"/>
            <a:headEnd/>
            <a:tailEnd/>
          </a:ln>
        </p:spPr>
        <p:txBody>
          <a:bodyPr/>
          <a:lstStyle/>
          <a:p>
            <a:pPr algn="r">
              <a:defRPr/>
            </a:pPr>
            <a:endParaRPr lang="en-US" sz="800" dirty="0">
              <a:solidFill>
                <a:schemeClr val="bg2"/>
              </a:solidFill>
              <a:latin typeface="+mn-lt"/>
            </a:endParaRPr>
          </a:p>
        </p:txBody>
      </p:sp>
      <p:sp>
        <p:nvSpPr>
          <p:cNvPr id="5123" name="Rectangle 2"/>
          <p:cNvSpPr>
            <a:spLocks noGrp="1" noChangeArrowheads="1"/>
          </p:cNvSpPr>
          <p:nvPr>
            <p:ph type="title"/>
          </p:nvPr>
        </p:nvSpPr>
        <p:spPr>
          <a:xfrm>
            <a:off x="523844" y="1142984"/>
            <a:ext cx="8915400" cy="1143000"/>
          </a:xfrm>
        </p:spPr>
        <p:txBody>
          <a:bodyPr/>
          <a:lstStyle/>
          <a:p>
            <a:pPr eaLnBrk="1" hangingPunct="1"/>
            <a:r>
              <a:rPr lang="en-GB" smtClean="0"/>
              <a:t>Ray Moorcroft</a:t>
            </a:r>
            <a:br>
              <a:rPr lang="en-GB" smtClean="0"/>
            </a:br>
            <a:r>
              <a:rPr lang="en-GB" smtClean="0"/>
              <a:t>M.Sc., Cert. Ed., MCIWEM, MIPD, F.Inst. AM </a:t>
            </a:r>
            <a:endParaRPr lang="en-US" smtClean="0">
              <a:solidFill>
                <a:srgbClr val="6D0012"/>
              </a:solidFill>
            </a:endParaRPr>
          </a:p>
        </p:txBody>
      </p:sp>
      <p:sp>
        <p:nvSpPr>
          <p:cNvPr id="5124" name="Content Placeholder 4"/>
          <p:cNvSpPr>
            <a:spLocks noGrp="1"/>
          </p:cNvSpPr>
          <p:nvPr>
            <p:ph idx="1"/>
          </p:nvPr>
        </p:nvSpPr>
        <p:spPr>
          <a:xfrm>
            <a:off x="495300" y="1600201"/>
            <a:ext cx="8915400" cy="4277072"/>
          </a:xfrm>
        </p:spPr>
        <p:txBody>
          <a:bodyPr/>
          <a:lstStyle/>
          <a:p>
            <a:pPr>
              <a:buFontTx/>
              <a:buNone/>
            </a:pPr>
            <a:endParaRPr lang="en-GB" dirty="0" smtClean="0"/>
          </a:p>
          <a:p>
            <a:r>
              <a:rPr lang="en-GB" sz="2800" dirty="0" smtClean="0"/>
              <a:t>Director of Centre for Innovation, Technology and Enterprise</a:t>
            </a:r>
          </a:p>
          <a:p>
            <a:r>
              <a:rPr lang="en-GB" sz="2800" dirty="0" smtClean="0"/>
              <a:t>Edward de Bono Centre for Creative and Constructive Thinking</a:t>
            </a:r>
          </a:p>
          <a:p>
            <a:r>
              <a:rPr lang="en-GB" sz="2800" dirty="0" smtClean="0"/>
              <a:t>National Coordinator – Safer Cultures for young persons</a:t>
            </a:r>
          </a:p>
          <a:p>
            <a:r>
              <a:rPr lang="en-GB" sz="2800" dirty="0" smtClean="0"/>
              <a:t>Editor of ‘Manager’ – 30,000 circulation in 62+ countries</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
            </a:r>
            <a:br>
              <a:rPr lang="en-GB" dirty="0" smtClean="0"/>
            </a:br>
            <a:r>
              <a:rPr lang="en-GB" dirty="0" smtClean="0"/>
              <a:t/>
            </a:r>
            <a:br>
              <a:rPr lang="en-GB" dirty="0" smtClean="0"/>
            </a:br>
            <a:r>
              <a:rPr lang="en-GB" dirty="0" smtClean="0"/>
              <a:t>Final </a:t>
            </a:r>
            <a:r>
              <a:rPr lang="en-GB" smtClean="0"/>
              <a:t>Thoughts…A warning?</a:t>
            </a:r>
            <a:endParaRPr lang="en-GB" dirty="0"/>
          </a:p>
        </p:txBody>
      </p:sp>
      <p:sp>
        <p:nvSpPr>
          <p:cNvPr id="3" name="Content Placeholder 2"/>
          <p:cNvSpPr>
            <a:spLocks noGrp="1"/>
          </p:cNvSpPr>
          <p:nvPr>
            <p:ph idx="1"/>
          </p:nvPr>
        </p:nvSpPr>
        <p:spPr/>
        <p:txBody>
          <a:bodyPr/>
          <a:lstStyle/>
          <a:p>
            <a:pPr>
              <a:buFontTx/>
              <a:buNone/>
              <a:defRPr/>
            </a:pPr>
            <a:endParaRPr lang="en-GB" sz="1400" dirty="0" smtClean="0"/>
          </a:p>
          <a:p>
            <a:pPr>
              <a:buFontTx/>
              <a:buNone/>
              <a:defRPr/>
            </a:pPr>
            <a:r>
              <a:rPr lang="en-GB" sz="3200" dirty="0" smtClean="0"/>
              <a:t>“It would have been good to understand much earlier in my career how damaging HR is to any professional. HR is probably the biggest source of dissatisfaction within an organisation.”</a:t>
            </a:r>
          </a:p>
          <a:p>
            <a:pPr>
              <a:defRPr/>
            </a:pPr>
            <a:r>
              <a:rPr lang="en-GB" sz="1400" dirty="0" smtClean="0"/>
              <a:t>Mike </a:t>
            </a:r>
            <a:r>
              <a:rPr lang="en-GB" sz="1400" dirty="0" err="1" smtClean="0"/>
              <a:t>Leibling</a:t>
            </a:r>
            <a:r>
              <a:rPr lang="en-GB" sz="1400" dirty="0" smtClean="0"/>
              <a:t>, 2009 (Working with the Enemy)</a:t>
            </a:r>
          </a:p>
          <a:p>
            <a:pPr>
              <a:defRPr/>
            </a:pPr>
            <a:endParaRPr lang="en-GB" sz="1400" dirty="0" smtClean="0"/>
          </a:p>
          <a:p>
            <a:pPr>
              <a:buFontTx/>
              <a:buNone/>
              <a:defRPr/>
            </a:pPr>
            <a:endParaRPr lang="en-GB" sz="3200" dirty="0"/>
          </a:p>
        </p:txBody>
      </p:sp>
      <p:sp>
        <p:nvSpPr>
          <p:cNvPr id="26628" name="Footer Placeholder 3"/>
          <p:cNvSpPr>
            <a:spLocks noGrp="1"/>
          </p:cNvSpPr>
          <p:nvPr>
            <p:ph type="ftr" sz="quarter" idx="10"/>
          </p:nvPr>
        </p:nvSpPr>
        <p:spPr>
          <a:noFill/>
        </p:spPr>
        <p:txBody>
          <a:bodyPr/>
          <a:lstStyle/>
          <a:p>
            <a:r>
              <a:rPr lang="en-US" smtClean="0"/>
              <a:t>Tony Devlin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6356350" y="6248400"/>
            <a:ext cx="2724150" cy="457200"/>
          </a:xfrm>
          <a:prstGeom prst="rect">
            <a:avLst/>
          </a:prstGeom>
          <a:noFill/>
          <a:ln>
            <a:miter lim="800000"/>
            <a:headEnd/>
            <a:tailEnd/>
          </a:ln>
        </p:spPr>
        <p:txBody>
          <a:bodyPr/>
          <a:lstStyle/>
          <a:p>
            <a:pPr algn="r">
              <a:defRPr/>
            </a:pPr>
            <a:endParaRPr lang="en-US" sz="800" dirty="0">
              <a:solidFill>
                <a:schemeClr val="bg2"/>
              </a:solidFill>
              <a:latin typeface="+mn-lt"/>
            </a:endParaRPr>
          </a:p>
        </p:txBody>
      </p:sp>
      <p:sp>
        <p:nvSpPr>
          <p:cNvPr id="6147" name="Rectangle 2"/>
          <p:cNvSpPr>
            <a:spLocks noGrp="1" noChangeArrowheads="1"/>
          </p:cNvSpPr>
          <p:nvPr>
            <p:ph type="title"/>
          </p:nvPr>
        </p:nvSpPr>
        <p:spPr>
          <a:xfrm>
            <a:off x="738158" y="785794"/>
            <a:ext cx="8915400" cy="1143000"/>
          </a:xfrm>
        </p:spPr>
        <p:txBody>
          <a:bodyPr/>
          <a:lstStyle/>
          <a:p>
            <a:pPr eaLnBrk="1" hangingPunct="1"/>
            <a:r>
              <a:rPr lang="en-GB" sz="3200" b="1" dirty="0" smtClean="0"/>
              <a:t>Starting your Masters – Year 1 (PG Certificate) 2 x Assignments</a:t>
            </a:r>
            <a:endParaRPr lang="en-US" sz="3200" b="1" dirty="0" smtClean="0"/>
          </a:p>
        </p:txBody>
      </p:sp>
      <p:sp>
        <p:nvSpPr>
          <p:cNvPr id="6148" name="Rectangle 3"/>
          <p:cNvSpPr>
            <a:spLocks noGrp="1" noChangeArrowheads="1"/>
          </p:cNvSpPr>
          <p:nvPr>
            <p:ph type="body" idx="1"/>
          </p:nvPr>
        </p:nvSpPr>
        <p:spPr>
          <a:xfrm>
            <a:off x="523844" y="2143116"/>
            <a:ext cx="8915400" cy="3786214"/>
          </a:xfrm>
        </p:spPr>
        <p:txBody>
          <a:bodyPr/>
          <a:lstStyle/>
          <a:p>
            <a:pPr eaLnBrk="1" hangingPunct="1">
              <a:lnSpc>
                <a:spcPct val="80000"/>
              </a:lnSpc>
            </a:pPr>
            <a:r>
              <a:rPr lang="en-GB" sz="2200" dirty="0" smtClean="0"/>
              <a:t>30 Credits, 300 Student Learning Hours (including F-2-F sessions) each</a:t>
            </a:r>
          </a:p>
          <a:p>
            <a:pPr eaLnBrk="1" hangingPunct="1">
              <a:lnSpc>
                <a:spcPct val="80000"/>
              </a:lnSpc>
            </a:pPr>
            <a:r>
              <a:rPr lang="en-GB" sz="2200" dirty="0" smtClean="0"/>
              <a:t>Assignment (sub)Headings – NB. Management ‘Reports’</a:t>
            </a:r>
          </a:p>
          <a:p>
            <a:pPr eaLnBrk="1" hangingPunct="1">
              <a:lnSpc>
                <a:spcPct val="80000"/>
              </a:lnSpc>
            </a:pPr>
            <a:r>
              <a:rPr lang="en-GB" sz="2200" dirty="0" smtClean="0"/>
              <a:t>Framework – Introduction, Literature Review, Strategies and methods employed, Ethical considerations, Findings/Outcomes, Analysis and Discussion, Conclusion.</a:t>
            </a:r>
          </a:p>
          <a:p>
            <a:pPr eaLnBrk="1" hangingPunct="1">
              <a:lnSpc>
                <a:spcPct val="80000"/>
              </a:lnSpc>
            </a:pPr>
            <a:r>
              <a:rPr lang="en-GB" sz="2200" dirty="0" smtClean="0"/>
              <a:t>Referencing – Harvard (NB Bibliography and Referencing)</a:t>
            </a:r>
          </a:p>
          <a:p>
            <a:pPr eaLnBrk="1" hangingPunct="1">
              <a:lnSpc>
                <a:spcPct val="80000"/>
              </a:lnSpc>
            </a:pPr>
            <a:r>
              <a:rPr lang="en-GB" sz="2200" dirty="0" smtClean="0"/>
              <a:t>Deadlines &amp; marks (NB Pass/Fail)</a:t>
            </a:r>
          </a:p>
          <a:p>
            <a:pPr eaLnBrk="1" hangingPunct="1">
              <a:lnSpc>
                <a:spcPct val="80000"/>
              </a:lnSpc>
            </a:pPr>
            <a:r>
              <a:rPr lang="en-GB" sz="2200" dirty="0" smtClean="0"/>
              <a:t>DRAFTS!!</a:t>
            </a:r>
          </a:p>
          <a:p>
            <a:pPr eaLnBrk="1" hangingPunct="1">
              <a:lnSpc>
                <a:spcPct val="80000"/>
              </a:lnSpc>
            </a:pPr>
            <a:endParaRPr lang="en-GB" sz="2200" dirty="0" smtClean="0"/>
          </a:p>
          <a:p>
            <a:pPr eaLnBrk="1" hangingPunct="1">
              <a:lnSpc>
                <a:spcPct val="80000"/>
              </a:lnSpc>
            </a:pPr>
            <a:endParaRPr lang="en-US" sz="2200" dirty="0" smtClean="0"/>
          </a:p>
        </p:txBody>
      </p:sp>
      <p:sp>
        <p:nvSpPr>
          <p:cNvPr id="6149" name="Footer Placeholder 6"/>
          <p:cNvSpPr>
            <a:spLocks noGrp="1"/>
          </p:cNvSpPr>
          <p:nvPr>
            <p:ph type="ftr" sz="quarter" idx="4294967295"/>
          </p:nvPr>
        </p:nvSpPr>
        <p:spPr>
          <a:xfrm>
            <a:off x="6356350" y="6248400"/>
            <a:ext cx="2724150" cy="457200"/>
          </a:xfrm>
          <a:prstGeom prst="rect">
            <a:avLst/>
          </a:prstGeom>
          <a:noFill/>
        </p:spPr>
        <p:txBody>
          <a:bodyPr/>
          <a:lstStyle/>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23844" y="1000108"/>
            <a:ext cx="8915400" cy="1143000"/>
          </a:xfrm>
        </p:spPr>
        <p:txBody>
          <a:bodyPr/>
          <a:lstStyle/>
          <a:p>
            <a:r>
              <a:rPr lang="en-GB" sz="3200" b="1" dirty="0" smtClean="0"/>
              <a:t>Practical Tips </a:t>
            </a:r>
          </a:p>
        </p:txBody>
      </p:sp>
      <p:sp>
        <p:nvSpPr>
          <p:cNvPr id="7171" name="Content Placeholder 2"/>
          <p:cNvSpPr>
            <a:spLocks noGrp="1"/>
          </p:cNvSpPr>
          <p:nvPr>
            <p:ph idx="1"/>
          </p:nvPr>
        </p:nvSpPr>
        <p:spPr>
          <a:xfrm>
            <a:off x="232172" y="2286000"/>
            <a:ext cx="8420100" cy="3714750"/>
          </a:xfrm>
        </p:spPr>
        <p:txBody>
          <a:bodyPr/>
          <a:lstStyle/>
          <a:p>
            <a:r>
              <a:rPr lang="en-GB" sz="2800" smtClean="0"/>
              <a:t>Read the ‘Guidance’ and Handbooks</a:t>
            </a:r>
          </a:p>
          <a:p>
            <a:r>
              <a:rPr lang="en-GB" sz="2800" smtClean="0"/>
              <a:t>If you have problems, tell the MMU team (and always copy Linda Mackay into your reply!!)</a:t>
            </a:r>
          </a:p>
          <a:p>
            <a:r>
              <a:rPr lang="en-GB" sz="2800" smtClean="0"/>
              <a:t>Use the group network (especially for research) – including Cohort 1, and GEMS Team.</a:t>
            </a:r>
          </a:p>
          <a:p>
            <a:r>
              <a:rPr lang="en-GB" sz="2800" smtClean="0"/>
              <a:t>Devise a system for collecting and collating data – especially references.</a:t>
            </a:r>
          </a:p>
        </p:txBody>
      </p:sp>
      <p:sp>
        <p:nvSpPr>
          <p:cNvPr id="5" name="Footer Placeholder 4"/>
          <p:cNvSpPr txBox="1">
            <a:spLocks noGrp="1"/>
          </p:cNvSpPr>
          <p:nvPr/>
        </p:nvSpPr>
        <p:spPr bwMode="auto">
          <a:xfrm>
            <a:off x="6356350" y="6248400"/>
            <a:ext cx="2724150" cy="457200"/>
          </a:xfrm>
          <a:prstGeom prst="rect">
            <a:avLst/>
          </a:prstGeom>
          <a:noFill/>
          <a:ln>
            <a:miter lim="800000"/>
            <a:headEnd/>
            <a:tailEnd/>
          </a:ln>
        </p:spPr>
        <p:txBody>
          <a:bodyPr/>
          <a:lstStyle/>
          <a:p>
            <a:pPr algn="r">
              <a:defRPr/>
            </a:pPr>
            <a:endParaRPr lang="en-US" sz="800" dirty="0">
              <a:solidFill>
                <a:schemeClr val="bg2"/>
              </a:solidFill>
              <a:latin typeface="+mn-lt"/>
            </a:endParaRPr>
          </a:p>
        </p:txBody>
      </p:sp>
      <p:sp>
        <p:nvSpPr>
          <p:cNvPr id="7173" name="Footer Placeholder 7"/>
          <p:cNvSpPr>
            <a:spLocks noGrp="1"/>
          </p:cNvSpPr>
          <p:nvPr>
            <p:ph type="ftr" sz="quarter" idx="4294967295"/>
          </p:nvPr>
        </p:nvSpPr>
        <p:spPr>
          <a:xfrm>
            <a:off x="6356350" y="6248400"/>
            <a:ext cx="2724150" cy="457200"/>
          </a:xfrm>
          <a:prstGeom prst="rect">
            <a:avLst/>
          </a:prstGeom>
          <a:noFill/>
        </p:spPr>
        <p:txBody>
          <a:bodyPr/>
          <a:lstStyle/>
          <a:p>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4"/>
          <p:cNvGraphicFramePr>
            <a:graphicFrameLocks noChangeAspect="1"/>
          </p:cNvGraphicFramePr>
          <p:nvPr/>
        </p:nvGraphicFramePr>
        <p:xfrm>
          <a:off x="1857375" y="642939"/>
          <a:ext cx="5959079" cy="5259387"/>
        </p:xfrm>
        <a:graphic>
          <a:graphicData uri="http://schemas.openxmlformats.org/presentationml/2006/ole">
            <p:oleObj spid="_x0000_s434178" name="Presentation" r:id="rId4" imgW="3424546" imgH="4946923" progId="PowerPoint.Show.8">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z="3200" b="1" dirty="0" smtClean="0"/>
              <a:t>Unit 1 – HRM – Mandatory Core</a:t>
            </a:r>
          </a:p>
        </p:txBody>
      </p:sp>
      <p:sp>
        <p:nvSpPr>
          <p:cNvPr id="8195" name="Rectangle 3"/>
          <p:cNvSpPr>
            <a:spLocks noGrp="1" noChangeArrowheads="1"/>
          </p:cNvSpPr>
          <p:nvPr>
            <p:ph type="body" idx="1"/>
          </p:nvPr>
        </p:nvSpPr>
        <p:spPr>
          <a:xfrm>
            <a:off x="452406" y="1000108"/>
            <a:ext cx="8420100" cy="4857784"/>
          </a:xfrm>
        </p:spPr>
        <p:txBody>
          <a:bodyPr/>
          <a:lstStyle/>
          <a:p>
            <a:pPr>
              <a:lnSpc>
                <a:spcPct val="80000"/>
              </a:lnSpc>
              <a:buFontTx/>
              <a:buNone/>
            </a:pPr>
            <a:r>
              <a:rPr lang="en-GB" i="1" dirty="0" smtClean="0"/>
              <a:t>Assignment title:</a:t>
            </a:r>
          </a:p>
          <a:p>
            <a:r>
              <a:rPr lang="en-GB" sz="2400" dirty="0" smtClean="0"/>
              <a:t>The assessment task should normally focus on an aspect of professional practice in HRM in an educational context. It should examine professional experience of an issue or issues raised during the unit. </a:t>
            </a:r>
            <a:endParaRPr lang="en-GB" sz="2400" smtClean="0"/>
          </a:p>
          <a:p>
            <a:r>
              <a:rPr lang="en-GB" sz="2400" smtClean="0"/>
              <a:t>The </a:t>
            </a:r>
            <a:r>
              <a:rPr lang="en-GB" sz="2400" dirty="0" smtClean="0"/>
              <a:t>title of this might be:</a:t>
            </a:r>
            <a:endParaRPr lang="en-US" sz="2400" dirty="0" smtClean="0"/>
          </a:p>
          <a:p>
            <a:r>
              <a:rPr lang="en-GB" sz="2400" b="1" i="1" dirty="0" smtClean="0"/>
              <a:t>“An examination of the distribution of </a:t>
            </a:r>
            <a:r>
              <a:rPr lang="en-GB" sz="2400" b="1" i="1" dirty="0" err="1" smtClean="0"/>
              <a:t>Belbins</a:t>
            </a:r>
            <a:r>
              <a:rPr lang="en-GB" sz="2400" b="1" i="1" dirty="0" smtClean="0"/>
              <a:t>’ team roles in the Humanities Faculty of a secondary school”.</a:t>
            </a:r>
            <a:endParaRPr lang="en-US" sz="2400" dirty="0" smtClean="0"/>
          </a:p>
          <a:p>
            <a:pPr>
              <a:lnSpc>
                <a:spcPct val="80000"/>
              </a:lnSpc>
              <a:buFontTx/>
              <a:buNone/>
            </a:pPr>
            <a:endParaRPr lang="en-GB" i="1" dirty="0" smtClean="0"/>
          </a:p>
        </p:txBody>
      </p:sp>
      <p:sp>
        <p:nvSpPr>
          <p:cNvPr id="8196" name="Footer Placeholder 5"/>
          <p:cNvSpPr>
            <a:spLocks noGrp="1"/>
          </p:cNvSpPr>
          <p:nvPr>
            <p:ph type="ftr" sz="quarter" idx="4294967295"/>
          </p:nvPr>
        </p:nvSpPr>
        <p:spPr>
          <a:xfrm>
            <a:off x="6356350" y="6248400"/>
            <a:ext cx="2724150" cy="457200"/>
          </a:xfrm>
          <a:prstGeom prst="rect">
            <a:avLst/>
          </a:prstGeom>
          <a:noFill/>
        </p:spPr>
        <p:txBody>
          <a:bodyPr/>
          <a:lstStyle/>
          <a:p>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Tony Devlin</a:t>
            </a:r>
          </a:p>
        </p:txBody>
      </p:sp>
      <p:sp>
        <p:nvSpPr>
          <p:cNvPr id="386050" name="Rectangle 2"/>
          <p:cNvSpPr>
            <a:spLocks noGrp="1" noChangeArrowheads="1"/>
          </p:cNvSpPr>
          <p:nvPr>
            <p:ph type="body" idx="1"/>
          </p:nvPr>
        </p:nvSpPr>
        <p:spPr bwMode="auto">
          <a:xfrm>
            <a:off x="604838" y="1828800"/>
            <a:ext cx="8696325" cy="4514850"/>
          </a:xfrm>
          <a:noFill/>
          <a:ln>
            <a:miter lim="800000"/>
            <a:headEnd/>
            <a:tailEnd/>
          </a:ln>
        </p:spPr>
        <p:txBody>
          <a:bodyPr vert="horz" wrap="square" lIns="91440" tIns="45720" rIns="91440" bIns="45720" numCol="1" anchor="t" anchorCtr="0" compatLnSpc="1">
            <a:prstTxWarp prst="textNoShape">
              <a:avLst/>
            </a:prstTxWarp>
          </a:bodyPr>
          <a:lstStyle/>
          <a:p>
            <a:pPr marL="571500" indent="-571500" algn="just">
              <a:lnSpc>
                <a:spcPct val="90000"/>
              </a:lnSpc>
              <a:buFontTx/>
              <a:buNone/>
            </a:pPr>
            <a:r>
              <a:rPr kumimoji="0" lang="en-GB" sz="2500" b="1">
                <a:solidFill>
                  <a:schemeClr val="bg2"/>
                </a:solidFill>
                <a:effectLst/>
                <a:latin typeface="Arial" charset="0"/>
              </a:rPr>
              <a:t>i)	introduce the concept of HRM.</a:t>
            </a:r>
          </a:p>
          <a:p>
            <a:pPr marL="571500" indent="-571500" algn="just">
              <a:lnSpc>
                <a:spcPct val="90000"/>
              </a:lnSpc>
              <a:buFontTx/>
              <a:buNone/>
            </a:pPr>
            <a:r>
              <a:rPr kumimoji="0" lang="en-GB" sz="2500" b="1">
                <a:solidFill>
                  <a:schemeClr val="bg2"/>
                </a:solidFill>
                <a:effectLst/>
                <a:latin typeface="Arial" charset="0"/>
              </a:rPr>
              <a:t>ii)	identify the political and statutory context for the development of HRM in schools and colleges.</a:t>
            </a:r>
          </a:p>
          <a:p>
            <a:pPr marL="571500" indent="-571500" algn="just">
              <a:lnSpc>
                <a:spcPct val="90000"/>
              </a:lnSpc>
              <a:buFontTx/>
              <a:buNone/>
            </a:pPr>
            <a:r>
              <a:rPr kumimoji="0" lang="en-GB" sz="2500" b="1">
                <a:solidFill>
                  <a:schemeClr val="bg2"/>
                </a:solidFill>
                <a:effectLst/>
                <a:latin typeface="Arial" charset="0"/>
              </a:rPr>
              <a:t>iii)	consider some ways in which schools have and could respond to the changed context for HRM.</a:t>
            </a:r>
          </a:p>
          <a:p>
            <a:pPr marL="571500" indent="-571500" algn="just">
              <a:lnSpc>
                <a:spcPct val="90000"/>
              </a:lnSpc>
              <a:buFontTx/>
              <a:buNone/>
            </a:pPr>
            <a:r>
              <a:rPr kumimoji="0" lang="en-GB" sz="2500" b="1">
                <a:solidFill>
                  <a:schemeClr val="bg2"/>
                </a:solidFill>
                <a:effectLst/>
                <a:latin typeface="Arial" charset="0"/>
              </a:rPr>
              <a:t>iv)	explain how the traditional personnel management function differs from HRM.</a:t>
            </a:r>
          </a:p>
          <a:p>
            <a:pPr marL="571500" indent="-571500" algn="just">
              <a:lnSpc>
                <a:spcPct val="90000"/>
              </a:lnSpc>
              <a:buFontTx/>
              <a:buNone/>
            </a:pPr>
            <a:r>
              <a:rPr kumimoji="0" lang="en-GB" sz="2500" b="1">
                <a:solidFill>
                  <a:schemeClr val="bg2"/>
                </a:solidFill>
                <a:effectLst/>
                <a:latin typeface="Arial" charset="0"/>
              </a:rPr>
              <a:t>v)	identify the three elements which make up HRM.</a:t>
            </a:r>
          </a:p>
          <a:p>
            <a:pPr marL="571500" indent="-571500" algn="just">
              <a:lnSpc>
                <a:spcPct val="90000"/>
              </a:lnSpc>
              <a:buFontTx/>
              <a:buNone/>
            </a:pPr>
            <a:r>
              <a:rPr kumimoji="0" lang="en-GB" sz="2500" b="1">
                <a:solidFill>
                  <a:schemeClr val="bg2"/>
                </a:solidFill>
                <a:effectLst/>
                <a:latin typeface="Arial" charset="0"/>
              </a:rPr>
              <a:t>vi)	consider some of the limitations of HRM.</a:t>
            </a:r>
            <a:endParaRPr kumimoji="0" lang="en-GB" sz="2400">
              <a:solidFill>
                <a:schemeClr val="bg2"/>
              </a:solidFill>
              <a:effectLst/>
              <a:latin typeface="Arial" charset="0"/>
            </a:endParaRPr>
          </a:p>
          <a:p>
            <a:pPr marL="571500" indent="-571500">
              <a:lnSpc>
                <a:spcPct val="90000"/>
              </a:lnSpc>
              <a:buFontTx/>
              <a:buNone/>
            </a:pPr>
            <a:endParaRPr lang="en-US" sz="2400">
              <a:effectLst/>
            </a:endParaRPr>
          </a:p>
        </p:txBody>
      </p:sp>
      <p:sp>
        <p:nvSpPr>
          <p:cNvPr id="386051" name="Rectangle 3"/>
          <p:cNvSpPr>
            <a:spLocks noGrp="1" noChangeArrowheads="1"/>
          </p:cNvSpPr>
          <p:nvPr>
            <p:ph type="title"/>
          </p:nvPr>
        </p:nvSpPr>
        <p:spPr bwMode="auto">
          <a:xfrm>
            <a:off x="2036763" y="800100"/>
            <a:ext cx="5832475" cy="400050"/>
          </a:xfrm>
          <a:noFill/>
          <a:ln>
            <a:miter lim="800000"/>
            <a:headEnd/>
            <a:tailEnd/>
          </a:ln>
        </p:spPr>
        <p:txBody>
          <a:bodyPr vert="horz" wrap="square" lIns="91440" tIns="45720" rIns="91440" bIns="45720" numCol="1" anchor="t" anchorCtr="0" compatLnSpc="1">
            <a:prstTxWarp prst="textNoShape">
              <a:avLst/>
            </a:prstTxWarp>
          </a:bodyPr>
          <a:lstStyle/>
          <a:p>
            <a:pPr algn="ctr"/>
            <a:r>
              <a:rPr kumimoji="0" lang="en-GB" u="sng">
                <a:solidFill>
                  <a:schemeClr val="bg2"/>
                </a:solidFill>
                <a:effectLst/>
              </a:rPr>
              <a:t>Session Objectives</a:t>
            </a:r>
            <a:endParaRPr lang="en-US" u="sng">
              <a:solidFill>
                <a:schemeClr val="bg2"/>
              </a:solidFill>
              <a:effectLst/>
            </a:endParaRPr>
          </a:p>
        </p:txBody>
      </p:sp>
      <p:sp>
        <p:nvSpPr>
          <p:cNvPr id="386052" name="Text Box 4"/>
          <p:cNvSpPr txBox="1">
            <a:spLocks noChangeArrowheads="1"/>
          </p:cNvSpPr>
          <p:nvPr/>
        </p:nvSpPr>
        <p:spPr bwMode="auto">
          <a:xfrm>
            <a:off x="550863" y="1268413"/>
            <a:ext cx="8804275" cy="457200"/>
          </a:xfrm>
          <a:prstGeom prst="rect">
            <a:avLst/>
          </a:prstGeom>
          <a:noFill/>
          <a:ln w="9525">
            <a:noFill/>
            <a:miter lim="800000"/>
            <a:headEnd/>
            <a:tailEnd/>
          </a:ln>
          <a:effectLst/>
        </p:spPr>
        <p:txBody>
          <a:bodyPr>
            <a:spAutoFit/>
          </a:bodyPr>
          <a:lstStyle/>
          <a:p>
            <a:pPr algn="ctr">
              <a:spcBef>
                <a:spcPct val="50000"/>
              </a:spcBef>
              <a:buFontTx/>
              <a:buNone/>
            </a:pPr>
            <a:r>
              <a:rPr kumimoji="0" lang="en-GB" sz="2400" b="1">
                <a:solidFill>
                  <a:schemeClr val="bg2"/>
                </a:solidFill>
                <a:latin typeface="Arial" charset="0"/>
              </a:rPr>
              <a:t>The objectives of this session are to:</a:t>
            </a:r>
            <a:endParaRPr kumimoji="0" lang="en-GB" sz="2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60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60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605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605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8605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8605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Tony Devlin</a:t>
            </a:r>
          </a:p>
        </p:txBody>
      </p:sp>
      <p:sp>
        <p:nvSpPr>
          <p:cNvPr id="500738" name="Rectangle 2"/>
          <p:cNvSpPr>
            <a:spLocks noGrp="1" noChangeArrowheads="1"/>
          </p:cNvSpPr>
          <p:nvPr>
            <p:ph type="body" idx="1"/>
          </p:nvPr>
        </p:nvSpPr>
        <p:spPr bwMode="auto">
          <a:xfrm>
            <a:off x="393700" y="1138238"/>
            <a:ext cx="9096375" cy="4811712"/>
          </a:xfrm>
          <a:solidFill>
            <a:srgbClr val="CCFFFF"/>
          </a:solidFill>
          <a:ln>
            <a:solidFill>
              <a:srgbClr val="CCFFCC"/>
            </a:solidFill>
            <a:miter lim="800000"/>
            <a:headEnd/>
            <a:tailEnd/>
          </a:ln>
        </p:spPr>
        <p:txBody>
          <a:bodyPr vert="horz" wrap="square" lIns="91440" tIns="45720" rIns="91440" bIns="45720" numCol="1" anchor="t" anchorCtr="0" compatLnSpc="1">
            <a:prstTxWarp prst="textNoShape">
              <a:avLst/>
            </a:prstTxWarp>
          </a:bodyPr>
          <a:lstStyle/>
          <a:p>
            <a:pPr marL="0" indent="0" algn="just">
              <a:lnSpc>
                <a:spcPct val="150000"/>
              </a:lnSpc>
              <a:buFontTx/>
              <a:buNone/>
            </a:pPr>
            <a:r>
              <a:rPr lang="en-GB" sz="2800" b="1">
                <a:solidFill>
                  <a:srgbClr val="000000"/>
                </a:solidFill>
                <a:effectLst/>
              </a:rPr>
              <a:t>“Organizations are as different and varied as the nations and societies of the world. They have differing </a:t>
            </a:r>
            <a:r>
              <a:rPr lang="en-GB" sz="2800" b="1">
                <a:solidFill>
                  <a:srgbClr val="FF3300"/>
                </a:solidFill>
                <a:effectLst/>
              </a:rPr>
              <a:t>cultures</a:t>
            </a:r>
            <a:r>
              <a:rPr lang="en-GB" sz="2800" b="1">
                <a:solidFill>
                  <a:srgbClr val="000000"/>
                </a:solidFill>
                <a:effectLst/>
              </a:rPr>
              <a:t> reflected in different </a:t>
            </a:r>
            <a:r>
              <a:rPr lang="en-GB" sz="2800" b="1">
                <a:solidFill>
                  <a:srgbClr val="FF3300"/>
                </a:solidFill>
                <a:effectLst/>
              </a:rPr>
              <a:t>structures</a:t>
            </a:r>
            <a:r>
              <a:rPr lang="en-GB" sz="2800" b="1">
                <a:solidFill>
                  <a:srgbClr val="000000"/>
                </a:solidFill>
                <a:effectLst/>
              </a:rPr>
              <a:t> and </a:t>
            </a:r>
            <a:r>
              <a:rPr lang="en-GB" sz="2800" b="1">
                <a:solidFill>
                  <a:srgbClr val="FF3300"/>
                </a:solidFill>
                <a:effectLst/>
              </a:rPr>
              <a:t>systems</a:t>
            </a:r>
            <a:r>
              <a:rPr lang="en-GB" sz="2800" b="1">
                <a:solidFill>
                  <a:srgbClr val="000000"/>
                </a:solidFill>
                <a:effectLst/>
              </a:rPr>
              <a:t>. And the cultures are affected by the </a:t>
            </a:r>
            <a:r>
              <a:rPr lang="en-GB" sz="2800" b="1">
                <a:solidFill>
                  <a:srgbClr val="FF3300"/>
                </a:solidFill>
                <a:effectLst/>
              </a:rPr>
              <a:t>events</a:t>
            </a:r>
            <a:r>
              <a:rPr lang="en-GB" sz="2800" b="1">
                <a:solidFill>
                  <a:srgbClr val="000000"/>
                </a:solidFill>
                <a:effectLst/>
              </a:rPr>
              <a:t> of the past and by the </a:t>
            </a:r>
            <a:r>
              <a:rPr lang="en-GB" sz="2800" b="1">
                <a:solidFill>
                  <a:srgbClr val="FF3300"/>
                </a:solidFill>
                <a:effectLst/>
              </a:rPr>
              <a:t>climate</a:t>
            </a:r>
            <a:r>
              <a:rPr lang="en-GB" sz="2800" b="1">
                <a:solidFill>
                  <a:srgbClr val="000000"/>
                </a:solidFill>
                <a:effectLst/>
              </a:rPr>
              <a:t> of the present, by the </a:t>
            </a:r>
            <a:r>
              <a:rPr lang="en-GB" sz="2800" b="1">
                <a:solidFill>
                  <a:srgbClr val="FF3300"/>
                </a:solidFill>
                <a:effectLst/>
              </a:rPr>
              <a:t>technology</a:t>
            </a:r>
            <a:r>
              <a:rPr lang="en-GB" sz="2800" b="1">
                <a:solidFill>
                  <a:srgbClr val="000000"/>
                </a:solidFill>
                <a:effectLst/>
              </a:rPr>
              <a:t> of the type of work, by their </a:t>
            </a:r>
            <a:r>
              <a:rPr lang="en-GB" sz="2800" b="1">
                <a:solidFill>
                  <a:srgbClr val="FF3300"/>
                </a:solidFill>
                <a:effectLst/>
              </a:rPr>
              <a:t>aims</a:t>
            </a:r>
            <a:r>
              <a:rPr lang="en-GB" sz="2800" b="1">
                <a:solidFill>
                  <a:srgbClr val="000000"/>
                </a:solidFill>
                <a:effectLst/>
              </a:rPr>
              <a:t> and the kind of </a:t>
            </a:r>
            <a:r>
              <a:rPr lang="en-GB" sz="2800" b="1">
                <a:solidFill>
                  <a:srgbClr val="FF3300"/>
                </a:solidFill>
                <a:effectLst/>
              </a:rPr>
              <a:t>people </a:t>
            </a:r>
            <a:r>
              <a:rPr lang="en-GB" sz="2800" b="1">
                <a:solidFill>
                  <a:srgbClr val="000000"/>
                </a:solidFill>
                <a:effectLst/>
              </a:rPr>
              <a:t>that work in them.”</a:t>
            </a:r>
            <a:endParaRPr lang="en-GB" sz="1800">
              <a:solidFill>
                <a:srgbClr val="000000"/>
              </a:solidFill>
              <a:effectLst/>
              <a:latin typeface="Arial Black" pitchFamily="34" charset="0"/>
            </a:endParaRPr>
          </a:p>
        </p:txBody>
      </p:sp>
      <p:sp>
        <p:nvSpPr>
          <p:cNvPr id="500739" name="Text Box 3"/>
          <p:cNvSpPr txBox="1">
            <a:spLocks noChangeArrowheads="1"/>
          </p:cNvSpPr>
          <p:nvPr/>
        </p:nvSpPr>
        <p:spPr bwMode="auto">
          <a:xfrm>
            <a:off x="3800475" y="6092825"/>
            <a:ext cx="2305050" cy="339725"/>
          </a:xfrm>
          <a:prstGeom prst="rect">
            <a:avLst/>
          </a:prstGeom>
          <a:noFill/>
          <a:ln w="9525">
            <a:noFill/>
            <a:miter lim="800000"/>
            <a:headEnd/>
            <a:tailEnd/>
          </a:ln>
          <a:effectLst/>
        </p:spPr>
        <p:txBody>
          <a:bodyPr>
            <a:spAutoFit/>
          </a:bodyPr>
          <a:lstStyle/>
          <a:p>
            <a:pPr algn="ctr">
              <a:lnSpc>
                <a:spcPct val="90000"/>
              </a:lnSpc>
              <a:spcBef>
                <a:spcPct val="60000"/>
              </a:spcBef>
              <a:buClr>
                <a:schemeClr val="tx1"/>
              </a:buClr>
              <a:buFontTx/>
              <a:buNone/>
            </a:pPr>
            <a:r>
              <a:rPr lang="en-GB" sz="1800">
                <a:solidFill>
                  <a:srgbClr val="000000"/>
                </a:solidFill>
                <a:latin typeface="Arial Black" pitchFamily="34" charset="0"/>
              </a:rPr>
              <a:t>Handy, 1993</a:t>
            </a:r>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a:t>Tony Devlin</a:t>
            </a:r>
          </a:p>
        </p:txBody>
      </p:sp>
      <p:sp useBgFill="1">
        <p:nvSpPr>
          <p:cNvPr id="381954" name="Rectangle 2"/>
          <p:cNvSpPr>
            <a:spLocks noGrp="1" noChangeArrowheads="1"/>
          </p:cNvSpPr>
          <p:nvPr>
            <p:ph type="body" idx="1"/>
          </p:nvPr>
        </p:nvSpPr>
        <p:spPr bwMode="auto">
          <a:xfrm>
            <a:off x="631825" y="3140075"/>
            <a:ext cx="4321175" cy="2520950"/>
          </a:xfrm>
          <a:ln>
            <a:miter lim="800000"/>
            <a:headEnd/>
            <a:tailEnd/>
          </a:ln>
        </p:spPr>
        <p:txBody>
          <a:bodyPr vert="horz" wrap="square" lIns="91440" tIns="45720" rIns="91440" bIns="45720" numCol="1" anchor="t" anchorCtr="0" compatLnSpc="1">
            <a:prstTxWarp prst="textNoShape">
              <a:avLst/>
            </a:prstTxWarp>
          </a:bodyPr>
          <a:lstStyle/>
          <a:p>
            <a:pPr marL="962025" indent="-619125" algn="just">
              <a:lnSpc>
                <a:spcPct val="8000"/>
              </a:lnSpc>
            </a:pPr>
            <a:endParaRPr kumimoji="0" lang="en-GB" sz="2400">
              <a:effectLst/>
              <a:latin typeface="Arial" charset="0"/>
            </a:endParaRPr>
          </a:p>
          <a:p>
            <a:pPr marL="962025" indent="-619125">
              <a:spcBef>
                <a:spcPct val="0"/>
              </a:spcBef>
              <a:buClr>
                <a:srgbClr val="FF3300"/>
              </a:buClr>
              <a:buFontTx/>
              <a:buAutoNum type="romanLcPeriod"/>
            </a:pPr>
            <a:r>
              <a:rPr kumimoji="0" lang="en-GB" sz="2600">
                <a:solidFill>
                  <a:schemeClr val="bg2"/>
                </a:solidFill>
                <a:effectLst/>
                <a:latin typeface="Arial" charset="0"/>
              </a:rPr>
              <a:t>Privatisation</a:t>
            </a:r>
          </a:p>
          <a:p>
            <a:pPr marL="962025" indent="-619125" algn="just">
              <a:buClr>
                <a:srgbClr val="FF3300"/>
              </a:buClr>
              <a:buFontTx/>
              <a:buAutoNum type="romanLcPeriod"/>
            </a:pPr>
            <a:r>
              <a:rPr kumimoji="0" lang="en-GB" sz="2600">
                <a:solidFill>
                  <a:schemeClr val="bg2"/>
                </a:solidFill>
                <a:effectLst/>
                <a:latin typeface="Arial" charset="0"/>
              </a:rPr>
              <a:t>Delegation</a:t>
            </a:r>
          </a:p>
          <a:p>
            <a:pPr marL="962025" indent="-619125" algn="just">
              <a:buClr>
                <a:srgbClr val="FF3300"/>
              </a:buClr>
              <a:buFontTx/>
              <a:buAutoNum type="romanLcPeriod"/>
            </a:pPr>
            <a:r>
              <a:rPr kumimoji="0" lang="en-GB" sz="2600">
                <a:solidFill>
                  <a:schemeClr val="bg2"/>
                </a:solidFill>
                <a:effectLst/>
                <a:latin typeface="Arial" charset="0"/>
              </a:rPr>
              <a:t>Competition</a:t>
            </a:r>
          </a:p>
          <a:p>
            <a:pPr marL="962025" indent="-619125" algn="just">
              <a:buClr>
                <a:srgbClr val="FF3300"/>
              </a:buClr>
              <a:buFontTx/>
              <a:buAutoNum type="romanLcPeriod"/>
            </a:pPr>
            <a:r>
              <a:rPr kumimoji="0" lang="en-GB" sz="2600">
                <a:solidFill>
                  <a:schemeClr val="bg2"/>
                </a:solidFill>
                <a:effectLst/>
                <a:latin typeface="Arial" charset="0"/>
              </a:rPr>
              <a:t>Enterprise</a:t>
            </a:r>
          </a:p>
        </p:txBody>
      </p:sp>
      <p:sp useBgFill="1">
        <p:nvSpPr>
          <p:cNvPr id="381955" name="Rectangle 3"/>
          <p:cNvSpPr>
            <a:spLocks noGrp="1" noChangeArrowheads="1"/>
          </p:cNvSpPr>
          <p:nvPr>
            <p:ph type="title"/>
          </p:nvPr>
        </p:nvSpPr>
        <p:spPr bwMode="auto">
          <a:xfrm>
            <a:off x="1947863" y="908050"/>
            <a:ext cx="6010275" cy="504825"/>
          </a:xfrm>
          <a:ln>
            <a:miter lim="800000"/>
            <a:headEnd/>
            <a:tailEnd/>
          </a:ln>
        </p:spPr>
        <p:txBody>
          <a:bodyPr vert="horz" wrap="square" lIns="91440" tIns="45720" rIns="91440" bIns="45720" numCol="1" anchor="t" anchorCtr="0" compatLnSpc="1">
            <a:prstTxWarp prst="textNoShape">
              <a:avLst/>
            </a:prstTxWarp>
          </a:bodyPr>
          <a:lstStyle/>
          <a:p>
            <a:pPr algn="ctr"/>
            <a:r>
              <a:rPr lang="en-US" u="sng">
                <a:solidFill>
                  <a:schemeClr val="bg2"/>
                </a:solidFill>
                <a:effectLst/>
                <a:latin typeface="Arial" charset="0"/>
              </a:rPr>
              <a:t>T</a:t>
            </a:r>
            <a:r>
              <a:rPr kumimoji="0" lang="en-GB" u="sng">
                <a:solidFill>
                  <a:schemeClr val="bg2"/>
                </a:solidFill>
                <a:effectLst/>
                <a:latin typeface="Arial" charset="0"/>
              </a:rPr>
              <a:t>he Political And Statutory Framework</a:t>
            </a:r>
            <a:endParaRPr lang="en-US" u="sng">
              <a:solidFill>
                <a:schemeClr val="bg2"/>
              </a:solidFill>
              <a:effectLst/>
              <a:latin typeface="Arial" charset="0"/>
            </a:endParaRPr>
          </a:p>
        </p:txBody>
      </p:sp>
      <p:sp>
        <p:nvSpPr>
          <p:cNvPr id="381957" name="Text Box 5"/>
          <p:cNvSpPr txBox="1">
            <a:spLocks noChangeArrowheads="1"/>
          </p:cNvSpPr>
          <p:nvPr/>
        </p:nvSpPr>
        <p:spPr bwMode="auto">
          <a:xfrm>
            <a:off x="3576638" y="6165850"/>
            <a:ext cx="2752725" cy="336550"/>
          </a:xfrm>
          <a:prstGeom prst="rect">
            <a:avLst/>
          </a:prstGeom>
          <a:noFill/>
          <a:ln w="9525">
            <a:noFill/>
            <a:miter lim="800000"/>
            <a:headEnd/>
            <a:tailEnd/>
          </a:ln>
          <a:effectLst/>
        </p:spPr>
        <p:txBody>
          <a:bodyPr>
            <a:spAutoFit/>
          </a:bodyPr>
          <a:lstStyle/>
          <a:p>
            <a:pPr algn="ctr">
              <a:spcBef>
                <a:spcPct val="50000"/>
              </a:spcBef>
              <a:buFontTx/>
              <a:buNone/>
            </a:pPr>
            <a:r>
              <a:rPr kumimoji="0" lang="en-GB" sz="1600">
                <a:solidFill>
                  <a:schemeClr val="bg2"/>
                </a:solidFill>
                <a:latin typeface="Arial Black" pitchFamily="34" charset="0"/>
              </a:rPr>
              <a:t>Armstrong (1992)</a:t>
            </a:r>
            <a:endParaRPr kumimoji="0" lang="en-GB" sz="2400">
              <a:latin typeface="Arial Black" pitchFamily="34" charset="0"/>
            </a:endParaRPr>
          </a:p>
        </p:txBody>
      </p:sp>
      <p:sp>
        <p:nvSpPr>
          <p:cNvPr id="381958" name="Text Box 6"/>
          <p:cNvSpPr txBox="1">
            <a:spLocks noChangeArrowheads="1"/>
          </p:cNvSpPr>
          <p:nvPr/>
        </p:nvSpPr>
        <p:spPr bwMode="auto">
          <a:xfrm>
            <a:off x="0" y="1339850"/>
            <a:ext cx="9906000" cy="701675"/>
          </a:xfrm>
          <a:prstGeom prst="rect">
            <a:avLst/>
          </a:prstGeom>
          <a:noFill/>
          <a:ln w="9525">
            <a:noFill/>
            <a:miter lim="800000"/>
            <a:headEnd/>
            <a:tailEnd/>
          </a:ln>
          <a:effectLst/>
        </p:spPr>
        <p:txBody>
          <a:bodyPr>
            <a:spAutoFit/>
          </a:bodyPr>
          <a:lstStyle/>
          <a:p>
            <a:pPr algn="ctr">
              <a:spcBef>
                <a:spcPct val="50000"/>
              </a:spcBef>
              <a:buFontTx/>
              <a:buNone/>
            </a:pPr>
            <a:r>
              <a:rPr kumimoji="0" lang="en-GB" sz="2000" b="1">
                <a:solidFill>
                  <a:schemeClr val="bg2"/>
                </a:solidFill>
              </a:rPr>
              <a:t>"Policy initiatives enacted by government have created a radically changed management environment in the public sector."</a:t>
            </a:r>
            <a:endParaRPr kumimoji="0" lang="en-GB" sz="2000"/>
          </a:p>
        </p:txBody>
      </p:sp>
      <p:sp>
        <p:nvSpPr>
          <p:cNvPr id="381959" name="Text Box 7"/>
          <p:cNvSpPr txBox="1">
            <a:spLocks noChangeArrowheads="1"/>
          </p:cNvSpPr>
          <p:nvPr/>
        </p:nvSpPr>
        <p:spPr bwMode="auto">
          <a:xfrm>
            <a:off x="1244600" y="2203450"/>
            <a:ext cx="7416800" cy="549275"/>
          </a:xfrm>
          <a:prstGeom prst="rect">
            <a:avLst/>
          </a:prstGeom>
          <a:noFill/>
          <a:ln w="9525">
            <a:noFill/>
            <a:miter lim="800000"/>
            <a:headEnd/>
            <a:tailEnd/>
          </a:ln>
          <a:effectLst/>
        </p:spPr>
        <p:txBody>
          <a:bodyPr>
            <a:spAutoFit/>
          </a:bodyPr>
          <a:lstStyle/>
          <a:p>
            <a:pPr algn="ctr">
              <a:spcBef>
                <a:spcPct val="50000"/>
              </a:spcBef>
              <a:buFontTx/>
              <a:buNone/>
            </a:pPr>
            <a:r>
              <a:rPr kumimoji="0" lang="en-GB">
                <a:solidFill>
                  <a:schemeClr val="bg2"/>
                </a:solidFill>
              </a:rPr>
              <a:t>The main themes of government policy:</a:t>
            </a:r>
            <a:endParaRPr kumimoji="0" lang="en-US">
              <a:solidFill>
                <a:schemeClr val="bg2"/>
              </a:solidFill>
            </a:endParaRPr>
          </a:p>
        </p:txBody>
      </p:sp>
      <p:sp>
        <p:nvSpPr>
          <p:cNvPr id="381960" name="Rectangle 8"/>
          <p:cNvSpPr>
            <a:spLocks noChangeArrowheads="1"/>
          </p:cNvSpPr>
          <p:nvPr/>
        </p:nvSpPr>
        <p:spPr bwMode="auto">
          <a:xfrm>
            <a:off x="5168900" y="2852738"/>
            <a:ext cx="4465638" cy="3024187"/>
          </a:xfrm>
          <a:prstGeom prst="rect">
            <a:avLst/>
          </a:prstGeom>
          <a:noFill/>
          <a:ln w="9525">
            <a:noFill/>
            <a:miter lim="800000"/>
            <a:headEnd/>
            <a:tailEnd/>
          </a:ln>
          <a:effectLst/>
        </p:spPr>
        <p:txBody>
          <a:bodyPr/>
          <a:lstStyle/>
          <a:p>
            <a:pPr marL="962025" indent="-619125" algn="just">
              <a:lnSpc>
                <a:spcPct val="8000"/>
              </a:lnSpc>
              <a:spcBef>
                <a:spcPct val="60000"/>
              </a:spcBef>
              <a:buClr>
                <a:schemeClr val="tx1"/>
              </a:buClr>
            </a:pPr>
            <a:endParaRPr kumimoji="0" lang="en-GB" sz="2400">
              <a:latin typeface="Arial" charset="0"/>
            </a:endParaRPr>
          </a:p>
          <a:p>
            <a:pPr marL="962025" indent="-619125">
              <a:spcBef>
                <a:spcPct val="60000"/>
              </a:spcBef>
              <a:buClr>
                <a:srgbClr val="FF3300"/>
              </a:buClr>
              <a:buFontTx/>
              <a:buAutoNum type="romanLcPeriod" startAt="5"/>
            </a:pPr>
            <a:r>
              <a:rPr kumimoji="0" lang="en-GB" sz="2600">
                <a:solidFill>
                  <a:schemeClr val="bg2"/>
                </a:solidFill>
                <a:latin typeface="Arial" charset="0"/>
              </a:rPr>
              <a:t>(De)regulation</a:t>
            </a:r>
          </a:p>
          <a:p>
            <a:pPr marL="962025" indent="-619125">
              <a:spcBef>
                <a:spcPct val="0"/>
              </a:spcBef>
              <a:buClr>
                <a:srgbClr val="FF3300"/>
              </a:buClr>
              <a:buFontTx/>
              <a:buAutoNum type="romanLcPeriod" startAt="5"/>
            </a:pPr>
            <a:endParaRPr kumimoji="0" lang="en-GB" sz="2600">
              <a:solidFill>
                <a:schemeClr val="bg2"/>
              </a:solidFill>
              <a:latin typeface="Arial" charset="0"/>
            </a:endParaRPr>
          </a:p>
          <a:p>
            <a:pPr marL="962025" indent="-619125">
              <a:spcBef>
                <a:spcPct val="0"/>
              </a:spcBef>
              <a:buClr>
                <a:srgbClr val="FF3300"/>
              </a:buClr>
              <a:buFontTx/>
              <a:buAutoNum type="romanLcPeriod" startAt="5"/>
            </a:pPr>
            <a:r>
              <a:rPr kumimoji="0" lang="en-GB" sz="2600">
                <a:solidFill>
                  <a:schemeClr val="bg2"/>
                </a:solidFill>
                <a:latin typeface="Arial" charset="0"/>
              </a:rPr>
              <a:t>Quality of service (raising achievement)</a:t>
            </a:r>
          </a:p>
          <a:p>
            <a:pPr marL="962025" indent="-619125">
              <a:spcBef>
                <a:spcPct val="60000"/>
              </a:spcBef>
              <a:buClr>
                <a:srgbClr val="FF3300"/>
              </a:buClr>
              <a:buFontTx/>
              <a:buAutoNum type="romanLcPeriod" startAt="5"/>
            </a:pPr>
            <a:r>
              <a:rPr kumimoji="0" lang="en-GB" sz="2600">
                <a:solidFill>
                  <a:schemeClr val="bg2"/>
                </a:solidFill>
                <a:latin typeface="Arial" charset="0"/>
              </a:rPr>
              <a:t>Curtailment of trade union power</a:t>
            </a:r>
            <a:endParaRPr lang="en-US" sz="26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195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195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195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195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8196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81960">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8196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4" grpId="0" build="p" autoUpdateAnimBg="0"/>
      <p:bldP spid="381960" grpId="0" build="p" autoUpdateAnimBg="0"/>
    </p:bldLst>
  </p:timing>
</p:sld>
</file>

<file path=ppt/theme/theme1.xml><?xml version="1.0" encoding="utf-8"?>
<a:theme xmlns:a="http://schemas.openxmlformats.org/drawingml/2006/main" name="Managing HR's Changing Role - Dale Carnegie Training (R)">
  <a:themeElements>
    <a:clrScheme name="Managing HR's Changing Role - Dale Carnegie Training (R) 2">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fontScheme name="Managing HR's Changing Role - Dale Carnegie Training (R)">
      <a:majorFont>
        <a:latin typeface="Verdan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en-US" sz="3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en-US" sz="3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anaging HR's Changing Role - Dale Carnegie Training (R)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Managing HR's Changing Role - Dale Carnegie Training (R) 2">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Managing HR's Changing Role - Dale Carnegie Training (R) 3">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Managing HR's Changing Role - Dale Carnegie Training (R)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Managing HR's Changing Role - Dale Carnegie Training (R)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Managing HR's Changing Role - Dale Carnegie Training (R)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Managing HR's Changing Role - Dale Carnegie Training (R)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Managing HR's Changing Role - Dale Carnegie Training (R)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Office\Templates\Presentations\Managing HR's Changing Role - Dale Carnegie Training (R).pot</Template>
  <TotalTime>1344</TotalTime>
  <Words>1042</Words>
  <Application>Microsoft Office PowerPoint</Application>
  <PresentationFormat>A4 Paper (210x297 mm)</PresentationFormat>
  <Paragraphs>165</Paragraphs>
  <Slides>20</Slides>
  <Notes>17</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Managing HR's Changing Role - Dale Carnegie Training (R)</vt:lpstr>
      <vt:lpstr>Presentation</vt:lpstr>
      <vt:lpstr>Slide 1</vt:lpstr>
      <vt:lpstr>Ray Moorcroft M.Sc., Cert. Ed., MCIWEM, MIPD, F.Inst. AM </vt:lpstr>
      <vt:lpstr>Starting your Masters – Year 1 (PG Certificate) 2 x Assignments</vt:lpstr>
      <vt:lpstr>Practical Tips </vt:lpstr>
      <vt:lpstr>Slide 5</vt:lpstr>
      <vt:lpstr>Unit 1 – HRM – Mandatory Core</vt:lpstr>
      <vt:lpstr>Session Objectives</vt:lpstr>
      <vt:lpstr>Slide 8</vt:lpstr>
      <vt:lpstr>The Political And Statutory Framework</vt:lpstr>
      <vt:lpstr>Slide 10</vt:lpstr>
      <vt:lpstr>The Political And Statutory Framework Greater Accountability </vt:lpstr>
      <vt:lpstr>The School Response </vt:lpstr>
      <vt:lpstr>  A Personal Perspective…</vt:lpstr>
      <vt:lpstr>  HRM and Personnel Management</vt:lpstr>
      <vt:lpstr>Personnel Management</vt:lpstr>
      <vt:lpstr>Human Resource Management</vt:lpstr>
      <vt:lpstr>Limitations of HRM (1)</vt:lpstr>
      <vt:lpstr>Limitations of HRM (2)</vt:lpstr>
      <vt:lpstr>Significant assumptions underlying HRM are it:</vt:lpstr>
      <vt:lpstr>  Final Thoughts…A warning?</vt:lpstr>
    </vt:vector>
  </TitlesOfParts>
  <Company>Manchester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Mike Hollis</dc:creator>
  <cp:lastModifiedBy>mmu-user</cp:lastModifiedBy>
  <cp:revision>121</cp:revision>
  <cp:lastPrinted>1999-10-24T18:57:50Z</cp:lastPrinted>
  <dcterms:created xsi:type="dcterms:W3CDTF">1999-10-24T12:17:24Z</dcterms:created>
  <dcterms:modified xsi:type="dcterms:W3CDTF">2011-05-17T08:20:47Z</dcterms:modified>
</cp:coreProperties>
</file>